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  <p:sldMasterId id="2147483852" r:id="rId2"/>
  </p:sldMasterIdLst>
  <p:notesMasterIdLst>
    <p:notesMasterId r:id="rId17"/>
  </p:notesMasterIdLst>
  <p:sldIdLst>
    <p:sldId id="259" r:id="rId3"/>
    <p:sldId id="406" r:id="rId4"/>
    <p:sldId id="405" r:id="rId5"/>
    <p:sldId id="403" r:id="rId6"/>
    <p:sldId id="394" r:id="rId7"/>
    <p:sldId id="395" r:id="rId8"/>
    <p:sldId id="396" r:id="rId9"/>
    <p:sldId id="286" r:id="rId10"/>
    <p:sldId id="393" r:id="rId11"/>
    <p:sldId id="400" r:id="rId12"/>
    <p:sldId id="397" r:id="rId13"/>
    <p:sldId id="402" r:id="rId14"/>
    <p:sldId id="401" r:id="rId15"/>
    <p:sldId id="39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2"/>
    <a:srgbClr val="0221B8"/>
    <a:srgbClr val="D74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96"/>
    <p:restoredTop sz="72659"/>
  </p:normalViewPr>
  <p:slideViewPr>
    <p:cSldViewPr snapToGrid="0" snapToObjects="1">
      <p:cViewPr>
        <p:scale>
          <a:sx n="146" d="100"/>
          <a:sy n="146" d="100"/>
        </p:scale>
        <p:origin x="1008" y="-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F4CAB-B08A-9C46-B225-A076B32D38F0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E482F-A7E1-9A41-8D97-604275E0B6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96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44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Establish the effect of real tES by comparing it to a </a:t>
            </a:r>
            <a:r>
              <a:rPr lang="en-GB" sz="1200" b="1" dirty="0">
                <a:latin typeface="Franklin Gothic Demi" panose="020B0603020102020204" pitchFamily="34" charset="0"/>
              </a:rPr>
              <a:t>no-stimulation baseline</a:t>
            </a:r>
            <a:r>
              <a:rPr lang="en-GB" sz="1200" dirty="0">
                <a:latin typeface="Franklin Gothic Book" panose="020B0503020102020204" pitchFamily="34" charset="0"/>
              </a:rPr>
              <a:t> (with comparable sensory input).</a:t>
            </a:r>
          </a:p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094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polarity specificity: e.g., opposite effects of anodal and cathodal tDCS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frequency-specificity: e.g., 10 Hz but not 15 Hz affects visuospatial attention - phase-specificity: e.g., detection performance depends on 10 Hz phase angle - amplitude-specificity: e.g., 1 mA but not 0.5 mA tACS has an effect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387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4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400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68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Batsikadze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Moliadze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V., Paulus, W.,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Kuo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M.-F., &amp;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 A. (2013). Partially non-linear stimulation intensity-dependent effects of direct current stimulation on motor cortex excitability in humans. The Journal of Physiology, 591(Pt 7), 1987e2000. </a:t>
            </a:r>
            <a:endParaRPr lang="en-GB" dirty="0"/>
          </a:p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66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GB" dirty="0">
                <a:latin typeface="Franklin Gothic Book" charset="0"/>
                <a:ea typeface="Franklin Gothic Book" charset="0"/>
                <a:cs typeface="Franklin Gothic Book" charset="0"/>
              </a:rPr>
              <a:t>And, to me, the long term goal in all o</a:t>
            </a:r>
            <a:r>
              <a:rPr lang="en-GB" baseline="0" dirty="0">
                <a:latin typeface="Franklin Gothic Book" charset="0"/>
                <a:ea typeface="Franklin Gothic Book" charset="0"/>
                <a:cs typeface="Franklin Gothic Book" charset="0"/>
              </a:rPr>
              <a:t>f this is t</a:t>
            </a:r>
            <a:r>
              <a:rPr lang="en-GB" dirty="0">
                <a:latin typeface="Franklin Gothic Book" charset="0"/>
                <a:ea typeface="Franklin Gothic Book" charset="0"/>
                <a:cs typeface="Franklin Gothic Book" charset="0"/>
              </a:rPr>
              <a:t>o develop dose-dependent approaches to tES:</a:t>
            </a:r>
          </a:p>
          <a:p>
            <a:pPr>
              <a:spcAft>
                <a:spcPts val="200"/>
              </a:spcAft>
            </a:pPr>
            <a:r>
              <a:rPr lang="en-GB" dirty="0">
                <a:latin typeface="Franklin Gothic Book" charset="0"/>
                <a:ea typeface="Franklin Gothic Book" charset="0"/>
                <a:cs typeface="Franklin Gothic Book" charset="0"/>
              </a:rPr>
              <a:t>So imagine a patient who has had stroke comes in</a:t>
            </a:r>
            <a:r>
              <a:rPr lang="en-GB" baseline="0" dirty="0">
                <a:latin typeface="Franklin Gothic Book" charset="0"/>
                <a:ea typeface="Franklin Gothic Book" charset="0"/>
                <a:cs typeface="Franklin Gothic Book" charset="0"/>
              </a:rPr>
              <a:t> and </a:t>
            </a:r>
            <a:r>
              <a:rPr lang="is-IS" dirty="0">
                <a:latin typeface="Franklin Gothic Book" charset="0"/>
                <a:ea typeface="Franklin Gothic Book" charset="0"/>
                <a:cs typeface="Franklin Gothic Book" charset="0"/>
              </a:rPr>
              <a:t>based on some key characteristics,</a:t>
            </a:r>
          </a:p>
          <a:p>
            <a:pPr>
              <a:spcAft>
                <a:spcPts val="200"/>
              </a:spcAft>
            </a:pPr>
            <a:r>
              <a:rPr lang="is-IS" dirty="0">
                <a:latin typeface="Franklin Gothic Book" charset="0"/>
                <a:ea typeface="Franklin Gothic Book" charset="0"/>
                <a:cs typeface="Franklin Gothic Book" charset="0"/>
              </a:rPr>
              <a:t>the clinician can then develop</a:t>
            </a:r>
            <a:r>
              <a:rPr lang="is-IS" baseline="0" dirty="0"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is-IS" dirty="0">
                <a:latin typeface="Franklin Gothic Book" charset="0"/>
                <a:ea typeface="Franklin Gothic Book" charset="0"/>
                <a:cs typeface="Franklin Gothic Book" charset="0"/>
              </a:rPr>
              <a:t>a stimulation</a:t>
            </a:r>
            <a:r>
              <a:rPr lang="is-IS" baseline="0" dirty="0">
                <a:latin typeface="Franklin Gothic Book" charset="0"/>
                <a:ea typeface="Franklin Gothic Book" charset="0"/>
                <a:cs typeface="Franklin Gothic Book" charset="0"/>
              </a:rPr>
              <a:t> </a:t>
            </a:r>
            <a:r>
              <a:rPr lang="is-IS" dirty="0">
                <a:latin typeface="Franklin Gothic Book" charset="0"/>
                <a:ea typeface="Franklin Gothic Book" charset="0"/>
                <a:cs typeface="Franklin Gothic Book" charset="0"/>
              </a:rPr>
              <a:t>protocol</a:t>
            </a:r>
            <a:r>
              <a:rPr lang="is-IS" baseline="0" dirty="0">
                <a:latin typeface="Franklin Gothic Book" charset="0"/>
                <a:ea typeface="Franklin Gothic Book" charset="0"/>
                <a:cs typeface="Franklin Gothic Book" charset="0"/>
              </a:rPr>
              <a:t> that will optimally support this patient’s brain in rehabilitation</a:t>
            </a:r>
            <a:endParaRPr lang="en-GB" dirty="0"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46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/>
              <a:t>tACS: </a:t>
            </a:r>
            <a:r>
              <a:rPr lang="en-GB" dirty="0"/>
              <a:t>Usually motivated by a desire to use discrete frequencies to ‘entrain’ or ‘modulate’ ongoing cortical rhythms. Particularly useful if paired with EEG and/or MEG to allow empirical detection of subject specific rhythms. But for some multimodal combos: </a:t>
            </a:r>
            <a:r>
              <a:rPr lang="en-US" sz="1200" dirty="0"/>
              <a:t>need to somehow separate intrinsic oscillations from artefacts caused by the stimulation </a:t>
            </a:r>
            <a:r>
              <a:rPr lang="en-US" sz="1200" b="1" dirty="0"/>
              <a:t>itself...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indent="0">
              <a:buFont typeface="Arial"/>
              <a:buNone/>
            </a:pPr>
            <a:r>
              <a:rPr lang="en-GB" b="1" baseline="0" dirty="0"/>
              <a:t>tRNS: </a:t>
            </a:r>
            <a:r>
              <a:rPr lang="en-US" sz="1200" dirty="0"/>
              <a:t>Uses a random noise frequency pattern to potentially ‘desynchronize’ pathological rhythms (0.1-640Hz). NOT ‘random’ per se: normally distributed levels of current, randomly selected (1280 samples/s).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00" b="1" dirty="0"/>
              <a:t>Mechanisms? </a:t>
            </a:r>
            <a:r>
              <a:rPr lang="en-US" sz="1200" dirty="0"/>
              <a:t>Difficult to isolate, but probably focusing on the repeated opening of Na</a:t>
            </a:r>
            <a:r>
              <a:rPr lang="en-US" sz="1200" baseline="30000" dirty="0"/>
              <a:t>+</a:t>
            </a:r>
            <a:r>
              <a:rPr lang="en-US" sz="1200" dirty="0"/>
              <a:t> channels.</a:t>
            </a:r>
          </a:p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38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20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337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 field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 V/m) is current density multiplied by local tissue resistivity.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current density in skin is thus invariably higher than in the brain.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skin to brain ratio varies from greater than 10:1 to 400:1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injury threshold levels in animals 6.3– 17 A/m2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 current densities in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literature (spanning heads, model parameterization and tDCS dose) range from 0.0828 to 0.211 A/m2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minimum induced current density for brain lesions were 12, 17, 6.3 A/m2 (corresponding to electric fields of 42, 61, to 23 V/m) </a:t>
            </a:r>
            <a:endParaRPr lang="en-GB" dirty="0"/>
          </a:p>
          <a:p>
            <a:endParaRPr lang="en-GB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 human tDCS driven by 2 mA at the electrodes resulted in 0.096 A/m2 (0.35 V/m) on the cortex.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mA through 5x5 cm = 0.8 A / m</a:t>
            </a:r>
            <a:r>
              <a:rPr lang="en-GB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en-GB" dirty="0"/>
          </a:p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81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0" baseline="0" dirty="0"/>
          </a:p>
          <a:p>
            <a:endParaRPr lang="en-GB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953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Fig. 5. Pie charts of post-tDCS responses across sessions classified with the Sham Variability-Based Threshold. A) Responses were classified as ‘increase’ (&gt;1.3), ‘no change’ (0.7 &lt; ratio &lt; 1.3) and ‘decrease’ (&lt;0.7). B) Individual response tracking across sessions for each condition. Same classification scheme as in A but separated by session. Dot sizes are linearly proportional to the number of subjects (n 1⁄4 12). The biggest dot size represents 9 subjects and the smallest dot size represents 1 subject. </a:t>
            </a:r>
            <a:endParaRPr lang="en-GB" dirty="0"/>
          </a:p>
          <a:p>
            <a:endParaRPr lang="en-GB" b="1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mA-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atDCS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induces a more consistent group excitatory response than 1 mA-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atDCS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repeated sessions when applied with at least 48 h apart </a:t>
            </a:r>
            <a:endParaRPr lang="en-GB" dirty="0"/>
          </a:p>
          <a:p>
            <a:endParaRPr lang="en-GB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E482F-A7E1-9A41-8D97-604275E0B6B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035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AT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876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65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77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AT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09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41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157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412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217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257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1447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41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AT"/>
              <a:t>Click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edit</a:t>
            </a:r>
            <a:r>
              <a:rPr lang="de-AT" dirty="0"/>
              <a:t> Master </a:t>
            </a:r>
            <a:r>
              <a:rPr lang="de-AT" dirty="0" err="1"/>
              <a:t>text</a:t>
            </a:r>
            <a:r>
              <a:rPr lang="de-AT" dirty="0"/>
              <a:t> </a:t>
            </a:r>
            <a:r>
              <a:rPr lang="de-AT" dirty="0" err="1"/>
              <a:t>styles</a:t>
            </a:r>
            <a:endParaRPr lang="de-AT" dirty="0"/>
          </a:p>
          <a:p>
            <a:pPr lvl="1"/>
            <a:r>
              <a:rPr lang="de-AT" dirty="0"/>
              <a:t>Second </a:t>
            </a:r>
            <a:r>
              <a:rPr lang="de-AT" dirty="0" err="1"/>
              <a:t>level</a:t>
            </a:r>
            <a:endParaRPr lang="de-AT" dirty="0"/>
          </a:p>
          <a:p>
            <a:pPr lvl="2"/>
            <a:r>
              <a:rPr lang="de-AT" dirty="0"/>
              <a:t>Third </a:t>
            </a:r>
            <a:r>
              <a:rPr lang="de-AT" dirty="0" err="1"/>
              <a:t>level</a:t>
            </a:r>
            <a:endParaRPr lang="de-AT" dirty="0"/>
          </a:p>
          <a:p>
            <a:pPr lvl="3"/>
            <a:r>
              <a:rPr lang="de-AT" dirty="0" err="1"/>
              <a:t>Fourth</a:t>
            </a:r>
            <a:r>
              <a:rPr lang="de-AT" dirty="0"/>
              <a:t> </a:t>
            </a:r>
            <a:r>
              <a:rPr lang="de-AT" dirty="0" err="1"/>
              <a:t>level</a:t>
            </a:r>
            <a:endParaRPr lang="de-AT" dirty="0"/>
          </a:p>
          <a:p>
            <a:pPr lvl="4"/>
            <a:r>
              <a:rPr lang="de-AT" dirty="0" err="1"/>
              <a:t>Fifth</a:t>
            </a:r>
            <a:r>
              <a:rPr lang="de-AT" dirty="0"/>
              <a:t> </a:t>
            </a:r>
            <a:r>
              <a:rPr lang="de-AT" dirty="0" err="1"/>
              <a:t>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089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6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02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62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96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71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14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59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83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1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AT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9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A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C203129-FF8B-284E-B2FD-8AF6B971AC0E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E34606E-2D07-9342-99E6-790499EE9179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87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AT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AT"/>
              <a:t>Click to edit Master text styles</a:t>
            </a:r>
          </a:p>
          <a:p>
            <a:pPr lvl="1"/>
            <a:r>
              <a:rPr lang="de-AT"/>
              <a:t>Second level</a:t>
            </a:r>
          </a:p>
          <a:p>
            <a:pPr lvl="2"/>
            <a:r>
              <a:rPr lang="de-AT"/>
              <a:t>Third level</a:t>
            </a:r>
          </a:p>
          <a:p>
            <a:pPr lvl="3"/>
            <a:r>
              <a:rPr lang="de-AT"/>
              <a:t>Fourth level</a:t>
            </a:r>
          </a:p>
          <a:p>
            <a:pPr lvl="4"/>
            <a:r>
              <a:rPr lang="de-AT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72BC2-201E-B943-91FD-B121652B14A3}" type="datetimeFigureOut">
              <a:rPr lang="en-GB" smtClean="0"/>
              <a:t>04/10/2018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8979D-33E3-1B4A-88A4-0B3D3BBB44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80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80833E-E3E8-F443-8143-C114EB4ACA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" b="12648"/>
          <a:stretch/>
        </p:blipFill>
        <p:spPr>
          <a:xfrm>
            <a:off x="0" y="-390525"/>
            <a:ext cx="9144000" cy="5311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456" y="4778592"/>
            <a:ext cx="8694225" cy="868106"/>
          </a:xfrm>
        </p:spPr>
        <p:txBody>
          <a:bodyPr/>
          <a:lstStyle/>
          <a:p>
            <a:pPr algn="ctr"/>
            <a:r>
              <a:rPr lang="en-GB" sz="2800" b="1" dirty="0"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tES: Study Design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3636" y="5816915"/>
            <a:ext cx="7589520" cy="281337"/>
          </a:xfrm>
        </p:spPr>
        <p:txBody>
          <a:bodyPr>
            <a:noAutofit/>
          </a:bodyPr>
          <a:lstStyle/>
          <a:p>
            <a:pPr algn="ctr"/>
            <a:r>
              <a:rPr lang="en-GB" sz="2200" dirty="0">
                <a:latin typeface="Franklin Gothic Book" charset="0"/>
                <a:ea typeface="Franklin Gothic Book" charset="0"/>
                <a:cs typeface="Franklin Gothic Book" charset="0"/>
              </a:rPr>
              <a:t>Introduction to Brain Stimulation 2018</a:t>
            </a:r>
          </a:p>
          <a:p>
            <a:pPr algn="ctr"/>
            <a:r>
              <a:rPr lang="en-GB" sz="2200" dirty="0">
                <a:latin typeface="Franklin Gothic Book" charset="0"/>
                <a:ea typeface="Franklin Gothic Book" charset="0"/>
                <a:cs typeface="Franklin Gothic Book" charset="0"/>
              </a:rPr>
              <a:t>CUBRIC, Cardiff University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6" y="133805"/>
            <a:ext cx="1014818" cy="98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2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Blinding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4" y="1022434"/>
            <a:ext cx="81126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Clr>
                <a:schemeClr val="accent4"/>
              </a:buClr>
            </a:pPr>
            <a:r>
              <a:rPr lang="en-GB" sz="22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Sham tES</a:t>
            </a:r>
            <a:endParaRPr lang="en-GB" sz="2200" dirty="0">
              <a:latin typeface="Franklin Gothic Book" panose="020B0503020102020204" pitchFamily="34" charset="0"/>
            </a:endParaRPr>
          </a:p>
          <a:p>
            <a:pPr fontAlgn="base">
              <a:buClr>
                <a:schemeClr val="accent4"/>
              </a:buClr>
            </a:pPr>
            <a:r>
              <a:rPr lang="en-GB" sz="2200" dirty="0">
                <a:latin typeface="Franklin Gothic Book" panose="020B0503020102020204" pitchFamily="34" charset="0"/>
              </a:rPr>
              <a:t>Compare real tES to a </a:t>
            </a:r>
            <a:r>
              <a:rPr lang="en-GB" sz="2200" b="1" dirty="0">
                <a:latin typeface="Franklin Gothic Demi" panose="020B0603020102020204" pitchFamily="34" charset="0"/>
              </a:rPr>
              <a:t>no-stimulation baseline</a:t>
            </a:r>
            <a:r>
              <a:rPr lang="en-GB" sz="2200" dirty="0">
                <a:latin typeface="Franklin Gothic Book" panose="020B0503020102020204" pitchFamily="34" charset="0"/>
              </a:rPr>
              <a:t> (with comparable sensory input).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98F6D6-A4A5-7444-9FEB-A9FCDDAE17DC}"/>
              </a:ext>
            </a:extLst>
          </p:cNvPr>
          <p:cNvGrpSpPr/>
          <p:nvPr/>
        </p:nvGrpSpPr>
        <p:grpSpPr>
          <a:xfrm>
            <a:off x="992777" y="5578456"/>
            <a:ext cx="7001692" cy="962207"/>
            <a:chOff x="992777" y="5578456"/>
            <a:chExt cx="7001692" cy="96220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9EA081-DE52-DF4D-BBCB-FF6676061C61}"/>
                </a:ext>
              </a:extLst>
            </p:cNvPr>
            <p:cNvSpPr/>
            <p:nvPr/>
          </p:nvSpPr>
          <p:spPr>
            <a:xfrm>
              <a:off x="992777" y="5578456"/>
              <a:ext cx="7001692" cy="96220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Graphic 6" descr="Warning">
              <a:extLst>
                <a:ext uri="{FF2B5EF4-FFF2-40B4-BE49-F238E27FC236}">
                  <a16:creationId xmlns:a16="http://schemas.microsoft.com/office/drawing/2014/main" id="{6E9887DA-872D-6946-9F3C-1E8B45503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74004" y="5674624"/>
              <a:ext cx="769870" cy="76987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971FC-479F-D54E-A710-9BB4755340C8}"/>
                </a:ext>
              </a:extLst>
            </p:cNvPr>
            <p:cNvSpPr/>
            <p:nvPr/>
          </p:nvSpPr>
          <p:spPr>
            <a:xfrm>
              <a:off x="2125101" y="5683611"/>
              <a:ext cx="5634235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200" b="1" dirty="0">
                  <a:latin typeface="Franklin Gothic Demi" panose="020B0603020102020204" pitchFamily="34" charset="0"/>
                </a:rPr>
                <a:t>Assess blinding quality with questionnaires!</a:t>
              </a:r>
            </a:p>
            <a:p>
              <a:r>
                <a:rPr lang="en-GB" sz="2200" dirty="0">
                  <a:latin typeface="Franklin Gothic Book" panose="020B0503020102020204" pitchFamily="34" charset="0"/>
                </a:rPr>
                <a:t>e.g. </a:t>
              </a:r>
              <a:r>
                <a:rPr lang="en-GB" sz="2200" dirty="0" err="1">
                  <a:latin typeface="Franklin Gothic Book" panose="020B0503020102020204" pitchFamily="34" charset="0"/>
                </a:rPr>
                <a:t>Fertonani</a:t>
              </a:r>
              <a:r>
                <a:rPr lang="en-GB" sz="2200" dirty="0">
                  <a:latin typeface="Franklin Gothic Book" panose="020B0503020102020204" pitchFamily="34" charset="0"/>
                </a:rPr>
                <a:t> et al. (2015)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5A9AB61-5E90-A34D-B016-25B1CC7640D4}"/>
              </a:ext>
            </a:extLst>
          </p:cNvPr>
          <p:cNvSpPr txBox="1"/>
          <p:nvPr/>
        </p:nvSpPr>
        <p:spPr>
          <a:xfrm>
            <a:off x="457888" y="2340963"/>
            <a:ext cx="80906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Participant blinding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latin typeface="Franklin Gothic Demi" panose="020B0603020102020204" pitchFamily="34" charset="0"/>
              </a:rPr>
              <a:t>Slow ramping </a:t>
            </a:r>
            <a:r>
              <a:rPr lang="en-GB" sz="2000" dirty="0">
                <a:latin typeface="Franklin Gothic Book" panose="020B0503020102020204" pitchFamily="34" charset="0"/>
              </a:rPr>
              <a:t>to reduce skin sensations (real and sham tES)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latin typeface="Franklin Gothic Demi" panose="020B0603020102020204" pitchFamily="34" charset="0"/>
              </a:rPr>
              <a:t>Low impedance </a:t>
            </a:r>
            <a:r>
              <a:rPr lang="en-GB" sz="2000" dirty="0">
                <a:latin typeface="Franklin Gothic Book" panose="020B0503020102020204" pitchFamily="34" charset="0"/>
              </a:rPr>
              <a:t>to reduce skin sensations (real and sham tES)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latin typeface="Franklin Gothic Demi" panose="020B0603020102020204" pitchFamily="34" charset="0"/>
              </a:rPr>
              <a:t>Naïve participants </a:t>
            </a:r>
            <a:r>
              <a:rPr lang="en-GB" sz="2000" dirty="0">
                <a:latin typeface="Franklin Gothic Book" panose="020B0503020102020204" pitchFamily="34" charset="0"/>
              </a:rPr>
              <a:t>(experienced subjects guess more accurately)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latin typeface="Franklin Gothic Demi" panose="020B0603020102020204" pitchFamily="34" charset="0"/>
              </a:rPr>
              <a:t>Additional factors </a:t>
            </a:r>
            <a:r>
              <a:rPr lang="en-GB" sz="2000" dirty="0">
                <a:latin typeface="Franklin Gothic Book" panose="020B0503020102020204" pitchFamily="34" charset="0"/>
              </a:rPr>
              <a:t>specific to tES type (e.g. phosphenes)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36E579-0E80-D347-8448-F96FD7AB5D9F}"/>
              </a:ext>
            </a:extLst>
          </p:cNvPr>
          <p:cNvSpPr txBox="1"/>
          <p:nvPr/>
        </p:nvSpPr>
        <p:spPr>
          <a:xfrm>
            <a:off x="457888" y="4214797"/>
            <a:ext cx="81126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Experimenter blinding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latin typeface="Franklin Gothic Demi" panose="020B0603020102020204" pitchFamily="34" charset="0"/>
              </a:rPr>
              <a:t>Study mode </a:t>
            </a:r>
            <a:r>
              <a:rPr lang="en-GB" sz="2000" dirty="0">
                <a:latin typeface="Franklin Gothic Book" panose="020B0503020102020204" pitchFamily="34" charset="0"/>
              </a:rPr>
              <a:t>(use tES device in double-blind mode)</a:t>
            </a:r>
            <a:endParaRPr lang="en-GB" sz="2000" dirty="0">
              <a:latin typeface="Franklin Gothic Demi" panose="020B0603020102020204" pitchFamily="34" charset="0"/>
            </a:endParaRP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000" b="1" dirty="0">
                <a:latin typeface="Franklin Gothic Demi" panose="020B0603020102020204" pitchFamily="34" charset="0"/>
              </a:rPr>
              <a:t>Skin redness </a:t>
            </a:r>
            <a:r>
              <a:rPr lang="en-GB" sz="2000" dirty="0">
                <a:latin typeface="Franklin Gothic Book" panose="020B0503020102020204" pitchFamily="34" charset="0"/>
              </a:rPr>
              <a:t>(consider in your lab protocol)</a:t>
            </a:r>
            <a:endParaRPr lang="en-GB" sz="2000" b="1" dirty="0">
              <a:solidFill>
                <a:schemeClr val="accent4"/>
              </a:solidFill>
              <a:latin typeface="Franklin Gothic Demi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70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Control conditions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5" y="996308"/>
            <a:ext cx="811264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Clr>
                <a:schemeClr val="accent4"/>
              </a:buClr>
            </a:pPr>
            <a:r>
              <a:rPr lang="en-GB" sz="22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What to control for?</a:t>
            </a:r>
          </a:p>
          <a:p>
            <a:pPr fontAlgn="base">
              <a:buClr>
                <a:schemeClr val="accent4"/>
              </a:buClr>
            </a:pPr>
            <a:endParaRPr lang="en-GB" sz="2200" dirty="0">
              <a:latin typeface="Franklin Gothic Book" panose="020B0503020102020204" pitchFamily="34" charset="0"/>
            </a:endParaRPr>
          </a:p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latin typeface="Franklin Gothic Demi" panose="020B0603020102020204" pitchFamily="34" charset="0"/>
              </a:rPr>
              <a:t>Spatial specificity</a:t>
            </a:r>
            <a:br>
              <a:rPr lang="en-GB" sz="2200" b="1" dirty="0">
                <a:latin typeface="Franklin Gothic Demi" panose="020B0603020102020204" pitchFamily="34" charset="0"/>
              </a:rPr>
            </a:br>
            <a:r>
              <a:rPr lang="en-GB" sz="2200" dirty="0">
                <a:latin typeface="Franklin Gothic Book" panose="020B0503020102020204" pitchFamily="34" charset="0"/>
              </a:rPr>
              <a:t>tES of region A but not B affects outcome variable</a:t>
            </a:r>
          </a:p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GB" sz="2200" b="1" dirty="0">
              <a:latin typeface="Franklin Gothic Demi" panose="020B0603020102020204" pitchFamily="34" charset="0"/>
            </a:endParaRPr>
          </a:p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latin typeface="Franklin Gothic Demi" panose="020B0603020102020204" pitchFamily="34" charset="0"/>
              </a:rPr>
              <a:t>Temporal specificity</a:t>
            </a:r>
            <a:br>
              <a:rPr lang="en-GB" sz="2200" dirty="0">
                <a:latin typeface="Franklin Gothic Book" panose="020B0503020102020204" pitchFamily="34" charset="0"/>
              </a:rPr>
            </a:br>
            <a:r>
              <a:rPr lang="en-GB" sz="2200" dirty="0">
                <a:latin typeface="Franklin Gothic Book" panose="020B0503020102020204" pitchFamily="34" charset="0"/>
              </a:rPr>
              <a:t>tES during period A but not B affects outcome variable</a:t>
            </a:r>
          </a:p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GB" sz="2200" dirty="0">
              <a:latin typeface="Franklin Gothic Book" panose="020B0503020102020204" pitchFamily="34" charset="0"/>
            </a:endParaRPr>
          </a:p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latin typeface="Franklin Gothic Demi" panose="020B0603020102020204" pitchFamily="34" charset="0"/>
              </a:rPr>
              <a:t>Functional specificity</a:t>
            </a:r>
            <a:br>
              <a:rPr lang="en-GB" sz="2200" b="1" dirty="0">
                <a:latin typeface="Franklin Gothic Demi" panose="020B0603020102020204" pitchFamily="34" charset="0"/>
              </a:rPr>
            </a:br>
            <a:r>
              <a:rPr lang="en-GB" sz="2200" dirty="0">
                <a:latin typeface="Franklin Gothic Book" panose="020B0503020102020204" pitchFamily="34" charset="0"/>
              </a:rPr>
              <a:t>tES affects task A but not B</a:t>
            </a:r>
          </a:p>
          <a:p>
            <a:pPr fontAlgn="base">
              <a:buClr>
                <a:schemeClr val="accent4"/>
              </a:buClr>
            </a:pPr>
            <a:r>
              <a:rPr lang="en-GB" sz="2200" dirty="0">
                <a:latin typeface="Franklin Gothic Book" panose="020B0503020102020204" pitchFamily="34" charset="0"/>
              </a:rPr>
              <a:t>	</a:t>
            </a:r>
          </a:p>
          <a:p>
            <a:pPr marL="285750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latin typeface="Franklin Gothic Demi" panose="020B0603020102020204" pitchFamily="34" charset="0"/>
              </a:rPr>
              <a:t>Protocol specificity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Polarity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Intensity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Frequency (tACS only)</a:t>
            </a:r>
          </a:p>
          <a:p>
            <a:pPr marL="742950" lvl="1" indent="-28575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Phase (tACS only)</a:t>
            </a:r>
          </a:p>
        </p:txBody>
      </p:sp>
    </p:spTree>
    <p:extLst>
      <p:ext uri="{BB962C8B-B14F-4D97-AF65-F5344CB8AC3E}">
        <p14:creationId xmlns:p14="http://schemas.microsoft.com/office/powerpoint/2010/main" val="42553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Safety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4" y="1022434"/>
            <a:ext cx="831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buClr>
                <a:schemeClr val="accent4"/>
              </a:buClr>
            </a:pPr>
            <a:r>
              <a:rPr lang="en-GB" sz="24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Don’t try this at </a:t>
            </a:r>
            <a:r>
              <a:rPr lang="en-GB" sz="2400" b="1" strike="sngStrike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home</a:t>
            </a:r>
            <a:r>
              <a:rPr lang="en-GB" sz="24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 the lab....</a:t>
            </a:r>
            <a:endParaRPr lang="en-GB" sz="2400" dirty="0">
              <a:latin typeface="Franklin Gothic Book" panose="020B0503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2592A-06E9-A343-82D3-84C5E5A75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73"/>
          <a:stretch/>
        </p:blipFill>
        <p:spPr>
          <a:xfrm>
            <a:off x="1747368" y="1731249"/>
            <a:ext cx="5693309" cy="37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0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Safety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4" y="1022434"/>
            <a:ext cx="81126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buClr>
                <a:schemeClr val="accent4"/>
              </a:buClr>
            </a:pPr>
            <a:r>
              <a:rPr lang="en-GB" sz="22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CUBRIC SOP</a:t>
            </a:r>
          </a:p>
          <a:p>
            <a:pPr fontAlgn="base">
              <a:buClr>
                <a:schemeClr val="accent4"/>
              </a:buClr>
            </a:pPr>
            <a:endParaRPr lang="en-GB" sz="2200" dirty="0">
              <a:latin typeface="Franklin Gothic Book" panose="020B0503020102020204" pitchFamily="34" charset="0"/>
            </a:endParaRPr>
          </a:p>
          <a:p>
            <a:pPr marL="342900" indent="-34290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We have an established </a:t>
            </a:r>
            <a:r>
              <a:rPr lang="en-GB" sz="2200" b="1" dirty="0">
                <a:latin typeface="Franklin Gothic Demi" panose="020B0603020102020204" pitchFamily="34" charset="0"/>
              </a:rPr>
              <a:t>standard operating procedure </a:t>
            </a:r>
            <a:r>
              <a:rPr lang="en-GB" sz="2200" dirty="0">
                <a:latin typeface="Franklin Gothic Book" panose="020B0503020102020204" pitchFamily="34" charset="0"/>
              </a:rPr>
              <a:t>for tES experiments at CUBRIC. </a:t>
            </a:r>
            <a:r>
              <a:rPr lang="en-GB" sz="220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 ➜ </a:t>
            </a:r>
            <a:r>
              <a:rPr lang="en-GB" sz="2200" i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Ask Sophie or Adam!</a:t>
            </a:r>
          </a:p>
          <a:p>
            <a:pPr marL="342900" indent="-34290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GB" sz="2200" dirty="0">
              <a:latin typeface="Franklin Gothic Book" panose="020B0503020102020204" pitchFamily="34" charset="0"/>
            </a:endParaRPr>
          </a:p>
          <a:p>
            <a:pPr marL="342900" indent="-342900" fontAlgn="base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We have a </a:t>
            </a:r>
            <a:r>
              <a:rPr lang="en-GB" sz="2200" b="1" dirty="0">
                <a:latin typeface="Franklin Gothic Demi" panose="020B0603020102020204" pitchFamily="34" charset="0"/>
              </a:rPr>
              <a:t>“quick start” manual </a:t>
            </a:r>
            <a:r>
              <a:rPr lang="en-GB" sz="2200" dirty="0">
                <a:latin typeface="Franklin Gothic Book" panose="020B0503020102020204" pitchFamily="34" charset="0"/>
              </a:rPr>
              <a:t>for the </a:t>
            </a:r>
            <a:r>
              <a:rPr lang="en-GB" sz="2200" dirty="0" err="1">
                <a:latin typeface="Franklin Gothic Book" panose="020B0503020102020204" pitchFamily="34" charset="0"/>
              </a:rPr>
              <a:t>NeuroConn</a:t>
            </a:r>
            <a:r>
              <a:rPr lang="en-GB" sz="2200" dirty="0">
                <a:latin typeface="Franklin Gothic Book" panose="020B0503020102020204" pitchFamily="34" charset="0"/>
              </a:rPr>
              <a:t> DC stimulator devices. </a:t>
            </a:r>
            <a:r>
              <a:rPr lang="en-GB" sz="2200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➜ </a:t>
            </a:r>
            <a:r>
              <a:rPr lang="en-GB" sz="2200" i="1" dirty="0">
                <a:solidFill>
                  <a:schemeClr val="accent4"/>
                </a:solidFill>
                <a:latin typeface="Franklin Gothic Book" panose="020B0503020102020204" pitchFamily="34" charset="0"/>
              </a:rPr>
              <a:t>Ask Sophie or Dave</a:t>
            </a:r>
            <a:endParaRPr lang="en-GB" sz="2200" dirty="0">
              <a:latin typeface="Franklin Gothic Book" panose="020B0503020102020204" pitchFamily="34" charset="0"/>
            </a:endParaRPr>
          </a:p>
          <a:p>
            <a:pPr fontAlgn="base">
              <a:buClr>
                <a:schemeClr val="accent4"/>
              </a:buClr>
            </a:pPr>
            <a:endParaRPr lang="en-GB" sz="2200" dirty="0">
              <a:latin typeface="Franklin Gothic Book" panose="020B0503020102020204" pitchFamily="34" charset="0"/>
            </a:endParaRPr>
          </a:p>
          <a:p>
            <a:pPr fontAlgn="base">
              <a:buClr>
                <a:schemeClr val="accent4"/>
              </a:buClr>
            </a:pPr>
            <a:endParaRPr lang="en-GB" sz="2200" dirty="0">
              <a:latin typeface="Franklin Gothic Book" panose="020B0503020102020204" pitchFamily="34" charset="0"/>
            </a:endParaRPr>
          </a:p>
          <a:p>
            <a:pPr fontAlgn="base">
              <a:spcAft>
                <a:spcPts val="600"/>
              </a:spcAft>
              <a:buClr>
                <a:schemeClr val="accent4"/>
              </a:buClr>
            </a:pPr>
            <a:r>
              <a:rPr lang="en-GB" sz="22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Literature</a:t>
            </a:r>
            <a:endParaRPr lang="en-GB" sz="2200" dirty="0">
              <a:latin typeface="Franklin Gothic Book" panose="020B05030201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latin typeface="Franklin Gothic Book" panose="020B0503020102020204" pitchFamily="34" charset="0"/>
              </a:rPr>
              <a:t>Bikson</a:t>
            </a:r>
            <a:r>
              <a:rPr lang="en-GB" dirty="0">
                <a:latin typeface="Franklin Gothic Book" panose="020B0503020102020204" pitchFamily="34" charset="0"/>
              </a:rPr>
              <a:t> et al. (2016). Safety of Transcranial Direct Current Stimulation: Evidence Based Update 2016. </a:t>
            </a:r>
            <a:r>
              <a:rPr lang="en-GB" i="1" dirty="0">
                <a:latin typeface="Franklin Gothic Book" panose="020B0503020102020204" pitchFamily="34" charset="0"/>
              </a:rPr>
              <a:t>Brain Stimulation</a:t>
            </a:r>
            <a:r>
              <a:rPr lang="en-GB" dirty="0">
                <a:latin typeface="Franklin Gothic Book" panose="020B0503020102020204" pitchFamily="34" charset="0"/>
              </a:rPr>
              <a:t>, </a:t>
            </a:r>
            <a:r>
              <a:rPr lang="en-GB" i="1" dirty="0">
                <a:latin typeface="Franklin Gothic Book" panose="020B0503020102020204" pitchFamily="34" charset="0"/>
              </a:rPr>
              <a:t>9</a:t>
            </a:r>
            <a:r>
              <a:rPr lang="en-GB" dirty="0">
                <a:latin typeface="Franklin Gothic Book" panose="020B0503020102020204" pitchFamily="34" charset="0"/>
              </a:rPr>
              <a:t>(5)</a:t>
            </a:r>
            <a:endParaRPr lang="en-GB" sz="2200" dirty="0">
              <a:latin typeface="Franklin Gothic Book" panose="020B05030201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latin typeface="Franklin Gothic Book" panose="020B0503020102020204" pitchFamily="34" charset="0"/>
              </a:rPr>
              <a:t>Paneri</a:t>
            </a:r>
            <a:r>
              <a:rPr lang="en-GB" dirty="0">
                <a:latin typeface="Franklin Gothic Book" panose="020B0503020102020204" pitchFamily="34" charset="0"/>
              </a:rPr>
              <a:t> et al. (2016). Tolerability of Repeated Application of Transcranial Electrical Stimulation with Limited Outputs to Healthy Subjects. </a:t>
            </a:r>
            <a:r>
              <a:rPr lang="en-GB" i="1" dirty="0">
                <a:latin typeface="Franklin Gothic Book" panose="020B0503020102020204" pitchFamily="34" charset="0"/>
              </a:rPr>
              <a:t>Brain Stimulation</a:t>
            </a:r>
            <a:r>
              <a:rPr lang="en-GB" dirty="0">
                <a:latin typeface="Franklin Gothic Book" panose="020B0503020102020204" pitchFamily="34" charset="0"/>
              </a:rPr>
              <a:t>, </a:t>
            </a:r>
            <a:r>
              <a:rPr lang="en-GB" i="1" dirty="0">
                <a:latin typeface="Franklin Gothic Book" panose="020B0503020102020204" pitchFamily="34" charset="0"/>
              </a:rPr>
              <a:t>9</a:t>
            </a:r>
            <a:r>
              <a:rPr lang="en-GB" dirty="0">
                <a:latin typeface="Franklin Gothic Book" panose="020B0503020102020204" pitchFamily="34" charset="0"/>
              </a:rPr>
              <a:t>(5), 740–754. </a:t>
            </a:r>
          </a:p>
        </p:txBody>
      </p:sp>
    </p:spTree>
    <p:extLst>
      <p:ext uri="{BB962C8B-B14F-4D97-AF65-F5344CB8AC3E}">
        <p14:creationId xmlns:p14="http://schemas.microsoft.com/office/powerpoint/2010/main" val="1071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Literature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5" y="871536"/>
            <a:ext cx="8112642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b="1" dirty="0">
                <a:latin typeface="Franklin Gothic Demi" panose="020B0603020102020204" pitchFamily="34" charset="0"/>
              </a:rPr>
              <a:t>Good technical overview: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Woods, A. J., </a:t>
            </a:r>
            <a:r>
              <a:rPr lang="en-GB" sz="1200" dirty="0" err="1">
                <a:latin typeface="Franklin Gothic Book" panose="020B0503020102020204" pitchFamily="34" charset="0"/>
              </a:rPr>
              <a:t>Antal</a:t>
            </a:r>
            <a:r>
              <a:rPr lang="en-GB" sz="1200" dirty="0">
                <a:latin typeface="Franklin Gothic Book" panose="020B0503020102020204" pitchFamily="34" charset="0"/>
              </a:rPr>
              <a:t>, A., </a:t>
            </a:r>
            <a:r>
              <a:rPr lang="en-GB" sz="1200" dirty="0" err="1">
                <a:latin typeface="Franklin Gothic Book" panose="020B0503020102020204" pitchFamily="34" charset="0"/>
              </a:rPr>
              <a:t>Bikson</a:t>
            </a:r>
            <a:r>
              <a:rPr lang="en-GB" sz="1200" dirty="0">
                <a:latin typeface="Franklin Gothic Book" panose="020B0503020102020204" pitchFamily="34" charset="0"/>
              </a:rPr>
              <a:t>, M., </a:t>
            </a:r>
            <a:r>
              <a:rPr lang="en-GB" sz="1200" dirty="0" err="1">
                <a:latin typeface="Franklin Gothic Book" panose="020B0503020102020204" pitchFamily="34" charset="0"/>
              </a:rPr>
              <a:t>Boggio</a:t>
            </a:r>
            <a:r>
              <a:rPr lang="en-GB" sz="1200" dirty="0">
                <a:latin typeface="Franklin Gothic Book" panose="020B0503020102020204" pitchFamily="34" charset="0"/>
              </a:rPr>
              <a:t>, P. S., </a:t>
            </a:r>
            <a:r>
              <a:rPr lang="en-GB" sz="1200" dirty="0" err="1">
                <a:latin typeface="Franklin Gothic Book" panose="020B0503020102020204" pitchFamily="34" charset="0"/>
              </a:rPr>
              <a:t>Brunoni</a:t>
            </a:r>
            <a:r>
              <a:rPr lang="en-GB" sz="1200" dirty="0">
                <a:latin typeface="Franklin Gothic Book" panose="020B0503020102020204" pitchFamily="34" charset="0"/>
              </a:rPr>
              <a:t>, A. R., </a:t>
            </a:r>
            <a:r>
              <a:rPr lang="en-GB" sz="1200" dirty="0" err="1">
                <a:latin typeface="Franklin Gothic Book" panose="020B0503020102020204" pitchFamily="34" charset="0"/>
              </a:rPr>
              <a:t>Celnik</a:t>
            </a:r>
            <a:r>
              <a:rPr lang="en-GB" sz="1200" dirty="0">
                <a:latin typeface="Franklin Gothic Book" panose="020B0503020102020204" pitchFamily="34" charset="0"/>
              </a:rPr>
              <a:t>, P., et al. (2016). A technical guide to tDCS, and related non-invasive brain stimulation tools. </a:t>
            </a:r>
            <a:r>
              <a:rPr lang="en-GB" sz="1200" i="1" dirty="0">
                <a:latin typeface="Franklin Gothic Book" panose="020B0503020102020204" pitchFamily="34" charset="0"/>
              </a:rPr>
              <a:t>Clinical Neurophysiology</a:t>
            </a:r>
            <a:r>
              <a:rPr lang="en-GB" sz="1200" dirty="0">
                <a:latin typeface="Franklin Gothic Book" panose="020B0503020102020204" pitchFamily="34" charset="0"/>
              </a:rPr>
              <a:t>, 127(2), 1031–1048. </a:t>
            </a:r>
            <a:br>
              <a:rPr lang="en-GB" sz="1200" dirty="0">
                <a:latin typeface="Franklin Gothic Book" panose="020B0503020102020204" pitchFamily="34" charset="0"/>
              </a:rPr>
            </a:br>
            <a:endParaRPr lang="en-GB" sz="1200" dirty="0">
              <a:latin typeface="Franklin Gothic Book" panose="020B0503020102020204" pitchFamily="34" charset="0"/>
            </a:endParaRP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Ammann, C., Lindquist, M. A., &amp; </a:t>
            </a:r>
            <a:r>
              <a:rPr lang="en-GB" sz="1200" dirty="0" err="1">
                <a:latin typeface="Franklin Gothic Book" panose="020B0503020102020204" pitchFamily="34" charset="0"/>
              </a:rPr>
              <a:t>Celnik</a:t>
            </a:r>
            <a:r>
              <a:rPr lang="en-GB" sz="1200" dirty="0">
                <a:latin typeface="Franklin Gothic Book" panose="020B0503020102020204" pitchFamily="34" charset="0"/>
              </a:rPr>
              <a:t>, P. A. (2017). Response variability of different anodal transcranial direct current stimulation intensities across multiple sessions. </a:t>
            </a:r>
            <a:r>
              <a:rPr lang="en-GB" sz="1200" i="1" dirty="0">
                <a:latin typeface="Franklin Gothic Book" panose="020B0503020102020204" pitchFamily="34" charset="0"/>
              </a:rPr>
              <a:t>Brain Stimulation</a:t>
            </a:r>
            <a:r>
              <a:rPr lang="en-GB" sz="1200" dirty="0">
                <a:latin typeface="Franklin Gothic Book" panose="020B0503020102020204" pitchFamily="34" charset="0"/>
              </a:rPr>
              <a:t>, </a:t>
            </a:r>
            <a:r>
              <a:rPr lang="en-GB" sz="1200" i="1" dirty="0">
                <a:latin typeface="Franklin Gothic Book" panose="020B0503020102020204" pitchFamily="34" charset="0"/>
              </a:rPr>
              <a:t>10</a:t>
            </a:r>
            <a:r>
              <a:rPr lang="en-GB" sz="1200" dirty="0">
                <a:latin typeface="Franklin Gothic Book" panose="020B0503020102020204" pitchFamily="34" charset="0"/>
              </a:rPr>
              <a:t>(4), 757–763.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 err="1">
                <a:latin typeface="Franklin Gothic Book" panose="020B0503020102020204" pitchFamily="34" charset="0"/>
              </a:rPr>
              <a:t>Batsikadze</a:t>
            </a:r>
            <a:r>
              <a:rPr lang="en-GB" sz="1200" dirty="0">
                <a:latin typeface="Franklin Gothic Book" panose="020B0503020102020204" pitchFamily="34" charset="0"/>
              </a:rPr>
              <a:t>, G., </a:t>
            </a:r>
            <a:r>
              <a:rPr lang="en-GB" sz="1200" dirty="0" err="1">
                <a:latin typeface="Franklin Gothic Book" panose="020B0503020102020204" pitchFamily="34" charset="0"/>
              </a:rPr>
              <a:t>Moliadze</a:t>
            </a:r>
            <a:r>
              <a:rPr lang="en-GB" sz="1200" dirty="0">
                <a:latin typeface="Franklin Gothic Book" panose="020B0503020102020204" pitchFamily="34" charset="0"/>
              </a:rPr>
              <a:t>, V., Paulus, W., </a:t>
            </a:r>
            <a:r>
              <a:rPr lang="en-GB" sz="1200" dirty="0" err="1">
                <a:latin typeface="Franklin Gothic Book" panose="020B0503020102020204" pitchFamily="34" charset="0"/>
              </a:rPr>
              <a:t>Kuo</a:t>
            </a:r>
            <a:r>
              <a:rPr lang="en-GB" sz="1200" dirty="0">
                <a:latin typeface="Franklin Gothic Book" panose="020B0503020102020204" pitchFamily="34" charset="0"/>
              </a:rPr>
              <a:t>, M.-F., &amp; </a:t>
            </a:r>
            <a:r>
              <a:rPr lang="en-GB" sz="1200" dirty="0" err="1">
                <a:latin typeface="Franklin Gothic Book" panose="020B0503020102020204" pitchFamily="34" charset="0"/>
              </a:rPr>
              <a:t>Nitsche</a:t>
            </a:r>
            <a:r>
              <a:rPr lang="en-GB" sz="1200" dirty="0">
                <a:latin typeface="Franklin Gothic Book" panose="020B0503020102020204" pitchFamily="34" charset="0"/>
              </a:rPr>
              <a:t>, M. A. (2013). Partially non-linear stimulation intensity-dependent effects of direct current stimulation on motor cortex excitability in humans. </a:t>
            </a:r>
            <a:r>
              <a:rPr lang="en-GB" sz="1200" i="1" dirty="0">
                <a:latin typeface="Franklin Gothic Book" panose="020B0503020102020204" pitchFamily="34" charset="0"/>
              </a:rPr>
              <a:t>The Journal of Physiology</a:t>
            </a:r>
            <a:r>
              <a:rPr lang="en-GB" sz="1200" dirty="0">
                <a:latin typeface="Franklin Gothic Book" panose="020B0503020102020204" pitchFamily="34" charset="0"/>
              </a:rPr>
              <a:t>, 591(Pt 7), 1987e2000. 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Chew, T., </a:t>
            </a:r>
            <a:r>
              <a:rPr lang="en-GB" sz="1200" dirty="0" err="1">
                <a:latin typeface="Franklin Gothic Book" panose="020B0503020102020204" pitchFamily="34" charset="0"/>
              </a:rPr>
              <a:t>Ho</a:t>
            </a:r>
            <a:r>
              <a:rPr lang="en-GB" sz="1200" dirty="0">
                <a:latin typeface="Franklin Gothic Book" panose="020B0503020102020204" pitchFamily="34" charset="0"/>
              </a:rPr>
              <a:t>, K.-A., &amp; Loo, C. K. (2015). Inter- and Intra-individual Variability in Response to Transcranial Direct Current Stimulation (tDCS) at Varying Current Intensities. </a:t>
            </a:r>
            <a:r>
              <a:rPr lang="en-GB" sz="1200" i="1" dirty="0">
                <a:latin typeface="Franklin Gothic Book" panose="020B0503020102020204" pitchFamily="34" charset="0"/>
              </a:rPr>
              <a:t>Brain Stimulation</a:t>
            </a:r>
            <a:r>
              <a:rPr lang="en-GB" sz="1200" dirty="0">
                <a:latin typeface="Franklin Gothic Book" panose="020B0503020102020204" pitchFamily="34" charset="0"/>
              </a:rPr>
              <a:t>, </a:t>
            </a:r>
            <a:r>
              <a:rPr lang="en-GB" sz="1200" i="1" dirty="0">
                <a:latin typeface="Franklin Gothic Book" panose="020B0503020102020204" pitchFamily="34" charset="0"/>
              </a:rPr>
              <a:t>8</a:t>
            </a:r>
            <a:r>
              <a:rPr lang="en-GB" sz="1200" dirty="0">
                <a:latin typeface="Franklin Gothic Book" panose="020B0503020102020204" pitchFamily="34" charset="0"/>
              </a:rPr>
              <a:t>(6), 1130–1137. 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Davis, N. J., Gold, E., Pascual-Leone, A., &amp; Bracewell, R. M. (2013). Challenges of proper placebo control for non-invasive brain stimulation in clinical and experimental applications. </a:t>
            </a:r>
            <a:r>
              <a:rPr lang="en-GB" sz="1200" i="1" dirty="0">
                <a:latin typeface="Franklin Gothic Book" panose="020B0503020102020204" pitchFamily="34" charset="0"/>
              </a:rPr>
              <a:t>European Journal of Neuroscience</a:t>
            </a:r>
            <a:r>
              <a:rPr lang="en-GB" sz="1200" dirty="0">
                <a:latin typeface="Franklin Gothic Book" panose="020B0503020102020204" pitchFamily="34" charset="0"/>
              </a:rPr>
              <a:t>, </a:t>
            </a:r>
            <a:r>
              <a:rPr lang="en-GB" sz="1200" i="1" dirty="0">
                <a:latin typeface="Franklin Gothic Book" panose="020B0503020102020204" pitchFamily="34" charset="0"/>
              </a:rPr>
              <a:t>5</a:t>
            </a:r>
            <a:r>
              <a:rPr lang="en-GB" sz="1200" dirty="0">
                <a:latin typeface="Franklin Gothic Book" panose="020B0503020102020204" pitchFamily="34" charset="0"/>
              </a:rPr>
              <a:t>(7), n/a–n/a. 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 err="1">
                <a:latin typeface="Franklin Gothic Book" panose="020B0503020102020204" pitchFamily="34" charset="0"/>
              </a:rPr>
              <a:t>Fertonani</a:t>
            </a:r>
            <a:r>
              <a:rPr lang="en-GB" sz="1200" dirty="0">
                <a:latin typeface="Franklin Gothic Book" panose="020B0503020102020204" pitchFamily="34" charset="0"/>
              </a:rPr>
              <a:t>, A., Ferrari, C., &amp; </a:t>
            </a:r>
            <a:r>
              <a:rPr lang="en-GB" sz="1200" dirty="0" err="1">
                <a:latin typeface="Franklin Gothic Book" panose="020B0503020102020204" pitchFamily="34" charset="0"/>
              </a:rPr>
              <a:t>Miniussi</a:t>
            </a:r>
            <a:r>
              <a:rPr lang="en-GB" sz="1200" dirty="0">
                <a:latin typeface="Franklin Gothic Book" panose="020B0503020102020204" pitchFamily="34" charset="0"/>
              </a:rPr>
              <a:t>, C. (2015). What do you feel if I apply transcranial electric stimulation? Safety, sensations and secondary induced effects. </a:t>
            </a:r>
            <a:r>
              <a:rPr lang="en-GB" sz="1200" i="1" dirty="0">
                <a:latin typeface="Franklin Gothic Book" panose="020B0503020102020204" pitchFamily="34" charset="0"/>
              </a:rPr>
              <a:t>Clinical Neurophysiology</a:t>
            </a:r>
            <a:r>
              <a:rPr lang="en-GB" sz="1200" dirty="0">
                <a:latin typeface="Franklin Gothic Book" panose="020B0503020102020204" pitchFamily="34" charset="0"/>
              </a:rPr>
              <a:t>, 126(11), 2181–2188. 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Hone-Blanchet, A., </a:t>
            </a:r>
            <a:r>
              <a:rPr lang="en-GB" sz="1200" dirty="0" err="1">
                <a:latin typeface="Franklin Gothic Book" panose="020B0503020102020204" pitchFamily="34" charset="0"/>
              </a:rPr>
              <a:t>Edden</a:t>
            </a:r>
            <a:r>
              <a:rPr lang="en-GB" sz="1200" dirty="0">
                <a:latin typeface="Franklin Gothic Book" panose="020B0503020102020204" pitchFamily="34" charset="0"/>
              </a:rPr>
              <a:t>, R. A., &amp; </a:t>
            </a:r>
            <a:r>
              <a:rPr lang="en-GB" sz="1200" dirty="0" err="1">
                <a:latin typeface="Franklin Gothic Book" panose="020B0503020102020204" pitchFamily="34" charset="0"/>
              </a:rPr>
              <a:t>Fecteau</a:t>
            </a:r>
            <a:r>
              <a:rPr lang="en-GB" sz="1200" dirty="0">
                <a:latin typeface="Franklin Gothic Book" panose="020B0503020102020204" pitchFamily="34" charset="0"/>
              </a:rPr>
              <a:t>, S. (2016). Online Effects of Transcranial Direct Current Stimulation in Real Time on Human Prefrontal and Striatal Metabolites. </a:t>
            </a:r>
            <a:r>
              <a:rPr lang="en-GB" sz="1200" i="1" dirty="0">
                <a:latin typeface="Franklin Gothic Book" panose="020B0503020102020204" pitchFamily="34" charset="0"/>
              </a:rPr>
              <a:t>Biological Psychiatry</a:t>
            </a:r>
            <a:r>
              <a:rPr lang="en-GB" sz="1200" dirty="0">
                <a:latin typeface="Franklin Gothic Book" panose="020B0503020102020204" pitchFamily="34" charset="0"/>
              </a:rPr>
              <a:t>, 1–7. 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 err="1">
                <a:latin typeface="Franklin Gothic Book" panose="020B0503020102020204" pitchFamily="34" charset="0"/>
              </a:rPr>
              <a:t>Laakso</a:t>
            </a:r>
            <a:r>
              <a:rPr lang="en-GB" sz="1200" dirty="0">
                <a:latin typeface="Franklin Gothic Book" panose="020B0503020102020204" pitchFamily="34" charset="0"/>
              </a:rPr>
              <a:t>, I., Tanaka, S., Koyama, S., De </a:t>
            </a:r>
            <a:r>
              <a:rPr lang="en-GB" sz="1200" dirty="0" err="1">
                <a:latin typeface="Franklin Gothic Book" panose="020B0503020102020204" pitchFamily="34" charset="0"/>
              </a:rPr>
              <a:t>Santis</a:t>
            </a:r>
            <a:r>
              <a:rPr lang="en-GB" sz="1200" dirty="0">
                <a:latin typeface="Franklin Gothic Book" panose="020B0503020102020204" pitchFamily="34" charset="0"/>
              </a:rPr>
              <a:t>, V., &amp; Hirata, A. (2015). Inter-subject Variability in Electric Fields of Motor Cortical tDCS. </a:t>
            </a:r>
            <a:r>
              <a:rPr lang="en-GB" sz="1200" i="1" dirty="0">
                <a:latin typeface="Franklin Gothic Book" panose="020B0503020102020204" pitchFamily="34" charset="0"/>
              </a:rPr>
              <a:t>Brain Stimulation</a:t>
            </a:r>
            <a:r>
              <a:rPr lang="en-GB" sz="1200" dirty="0">
                <a:latin typeface="Franklin Gothic Book" panose="020B0503020102020204" pitchFamily="34" charset="0"/>
              </a:rPr>
              <a:t>, </a:t>
            </a:r>
            <a:r>
              <a:rPr lang="en-GB" sz="1200" i="1" dirty="0">
                <a:latin typeface="Franklin Gothic Book" panose="020B0503020102020204" pitchFamily="34" charset="0"/>
              </a:rPr>
              <a:t>8</a:t>
            </a:r>
            <a:r>
              <a:rPr lang="en-GB" sz="1200" dirty="0">
                <a:latin typeface="Franklin Gothic Book" panose="020B0503020102020204" pitchFamily="34" charset="0"/>
              </a:rPr>
              <a:t>(5), 906–913. 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Li, L. M., Uehara, K., &amp; </a:t>
            </a:r>
            <a:r>
              <a:rPr lang="en-GB" sz="1200" dirty="0" err="1">
                <a:latin typeface="Franklin Gothic Book" panose="020B0503020102020204" pitchFamily="34" charset="0"/>
              </a:rPr>
              <a:t>Hanakawa</a:t>
            </a:r>
            <a:r>
              <a:rPr lang="en-GB" sz="1200" dirty="0">
                <a:latin typeface="Franklin Gothic Book" panose="020B0503020102020204" pitchFamily="34" charset="0"/>
              </a:rPr>
              <a:t>, T. (2015). The contribution of interindividual factors to variability of response in transcranial direct current stimulation studies. </a:t>
            </a:r>
            <a:r>
              <a:rPr lang="en-GB" sz="1200" i="1" dirty="0">
                <a:latin typeface="Franklin Gothic Book" panose="020B0503020102020204" pitchFamily="34" charset="0"/>
              </a:rPr>
              <a:t>Frontiers in Cellular Neuroscience</a:t>
            </a:r>
            <a:r>
              <a:rPr lang="en-GB" sz="1200" dirty="0">
                <a:latin typeface="Franklin Gothic Book" panose="020B0503020102020204" pitchFamily="34" charset="0"/>
              </a:rPr>
              <a:t>, </a:t>
            </a:r>
            <a:r>
              <a:rPr lang="en-GB" sz="1200" i="1" dirty="0">
                <a:latin typeface="Franklin Gothic Book" panose="020B0503020102020204" pitchFamily="34" charset="0"/>
              </a:rPr>
              <a:t>9</a:t>
            </a:r>
            <a:r>
              <a:rPr lang="en-GB" sz="1200" dirty="0">
                <a:latin typeface="Franklin Gothic Book" panose="020B0503020102020204" pitchFamily="34" charset="0"/>
              </a:rPr>
              <a:t>(180), 181–19. http://</a:t>
            </a:r>
            <a:r>
              <a:rPr lang="en-GB" sz="1200" dirty="0" err="1">
                <a:latin typeface="Franklin Gothic Book" panose="020B0503020102020204" pitchFamily="34" charset="0"/>
              </a:rPr>
              <a:t>doi.org</a:t>
            </a:r>
            <a:r>
              <a:rPr lang="en-GB" sz="1200" dirty="0">
                <a:latin typeface="Franklin Gothic Book" panose="020B0503020102020204" pitchFamily="34" charset="0"/>
              </a:rPr>
              <a:t>/10.3389/fncel.2015.00181</a:t>
            </a:r>
          </a:p>
          <a:p>
            <a:pPr marL="182563" indent="-182563">
              <a:spcAft>
                <a:spcPts val="600"/>
              </a:spcAft>
              <a:buClr>
                <a:schemeClr val="accent4"/>
              </a:buClr>
              <a:defRPr/>
            </a:pPr>
            <a:r>
              <a:rPr lang="en-GB" sz="1200" dirty="0">
                <a:latin typeface="Franklin Gothic Book" panose="020B0503020102020204" pitchFamily="34" charset="0"/>
              </a:rPr>
              <a:t>Stagg, C. J., Jayaram, G., Pastor, D., </a:t>
            </a:r>
            <a:r>
              <a:rPr lang="en-GB" sz="1200" dirty="0" err="1">
                <a:latin typeface="Franklin Gothic Book" panose="020B0503020102020204" pitchFamily="34" charset="0"/>
              </a:rPr>
              <a:t>Kincses</a:t>
            </a:r>
            <a:r>
              <a:rPr lang="en-GB" sz="1200" dirty="0">
                <a:latin typeface="Franklin Gothic Book" panose="020B0503020102020204" pitchFamily="34" charset="0"/>
              </a:rPr>
              <a:t>, Z. T., Matthews, P. M., &amp; Johansen-Berg, H. (2011). Polarity and timing-dependent effects of transcranial direct current stimulation in explicit motor learning. </a:t>
            </a:r>
            <a:r>
              <a:rPr lang="en-GB" sz="1200" i="1" dirty="0" err="1">
                <a:latin typeface="Franklin Gothic Book" panose="020B0503020102020204" pitchFamily="34" charset="0"/>
              </a:rPr>
              <a:t>Neuropsychologia</a:t>
            </a:r>
            <a:r>
              <a:rPr lang="en-GB" sz="1200" dirty="0">
                <a:latin typeface="Franklin Gothic Book" panose="020B0503020102020204" pitchFamily="34" charset="0"/>
              </a:rPr>
              <a:t>, </a:t>
            </a:r>
            <a:r>
              <a:rPr lang="en-GB" sz="1200" i="1" dirty="0">
                <a:latin typeface="Franklin Gothic Book" panose="020B0503020102020204" pitchFamily="34" charset="0"/>
              </a:rPr>
              <a:t>49</a:t>
            </a:r>
            <a:r>
              <a:rPr lang="en-GB" sz="1200" dirty="0">
                <a:latin typeface="Franklin Gothic Book" panose="020B0503020102020204" pitchFamily="34" charset="0"/>
              </a:rPr>
              <a:t>(5), 800–804. </a:t>
            </a:r>
          </a:p>
          <a:p>
            <a:r>
              <a:rPr lang="en-GB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More questions? </a:t>
            </a:r>
            <a:r>
              <a:rPr lang="en-GB" dirty="0" err="1">
                <a:latin typeface="Franklin Gothic Book" panose="020B0503020102020204" pitchFamily="34" charset="0"/>
              </a:rPr>
              <a:t>EstererS@cardiff.ac.uk</a:t>
            </a:r>
            <a:endParaRPr lang="en-GB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5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What do I need for a good tES study?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10E40C-D6F0-7647-AE4E-1F6D706008FD}"/>
              </a:ext>
            </a:extLst>
          </p:cNvPr>
          <p:cNvSpPr txBox="1"/>
          <p:nvPr/>
        </p:nvSpPr>
        <p:spPr>
          <a:xfrm>
            <a:off x="5257799" y="1209675"/>
            <a:ext cx="3290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GB" sz="2600" b="1" dirty="0">
                <a:solidFill>
                  <a:schemeClr val="accent4"/>
                </a:solidFill>
                <a:latin typeface="Franklin Gothic Demi" panose="020B0603020102020204" pitchFamily="34" charset="0"/>
              </a:rPr>
              <a:t>A clear idea of...</a:t>
            </a:r>
            <a:endParaRPr lang="en-GB" sz="2600" dirty="0">
              <a:latin typeface="Franklin Gothic Book" panose="020B0503020102020204" pitchFamily="34" charset="0"/>
            </a:endParaRPr>
          </a:p>
          <a:p>
            <a:pPr marL="342900" indent="-342900"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Franklin Gothic Book" panose="020B0503020102020204" pitchFamily="34" charset="0"/>
              </a:rPr>
              <a:t>Strengths and limitations of tES</a:t>
            </a:r>
          </a:p>
          <a:p>
            <a:pPr marL="342900" indent="-342900"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Franklin Gothic Book" panose="020B0503020102020204" pitchFamily="34" charset="0"/>
              </a:rPr>
              <a:t>Experimental parameters</a:t>
            </a:r>
          </a:p>
          <a:p>
            <a:pPr marL="342900" indent="-342900"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latin typeface="Franklin Gothic Book" panose="020B0503020102020204" pitchFamily="34" charset="0"/>
              </a:rPr>
              <a:t>Safety concerns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628DC7-E168-434E-8DB7-18EB14F53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19" y="1391292"/>
            <a:ext cx="4373547" cy="4764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030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9"/>
          <a:stretch/>
        </p:blipFill>
        <p:spPr>
          <a:xfrm>
            <a:off x="0" y="0"/>
            <a:ext cx="9481327" cy="6858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338780" y="243181"/>
            <a:ext cx="7890819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spc="0" dirty="0">
                <a:solidFill>
                  <a:schemeClr val="bg1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Study design and stimulation parameters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67554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F8C060E-17B6-9E41-A9DF-D88B743FA4F5}"/>
              </a:ext>
            </a:extLst>
          </p:cNvPr>
          <p:cNvSpPr/>
          <p:nvPr/>
        </p:nvSpPr>
        <p:spPr>
          <a:xfrm>
            <a:off x="435935" y="3429000"/>
            <a:ext cx="56512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Within- vs. between-subjects design</a:t>
            </a:r>
          </a:p>
          <a:p>
            <a:pPr marL="285750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Control condition</a:t>
            </a:r>
          </a:p>
          <a:p>
            <a:pPr marL="285750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Blinding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4E28AA-05EA-914A-B732-30756B0411B9}"/>
              </a:ext>
            </a:extLst>
          </p:cNvPr>
          <p:cNvSpPr/>
          <p:nvPr/>
        </p:nvSpPr>
        <p:spPr>
          <a:xfrm>
            <a:off x="435935" y="1296754"/>
            <a:ext cx="483264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Stimulation parameters</a:t>
            </a:r>
          </a:p>
          <a:p>
            <a:pPr marL="742950" lvl="1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Waveform </a:t>
            </a:r>
            <a:r>
              <a:rPr lang="en-GB" sz="2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(tDCS, tACS, tRNS)</a:t>
            </a:r>
          </a:p>
          <a:p>
            <a:pPr marL="742950" lvl="1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Electrode montage</a:t>
            </a:r>
          </a:p>
          <a:p>
            <a:pPr marL="742950" lvl="1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Current density</a:t>
            </a:r>
          </a:p>
          <a:p>
            <a:pPr marL="742950" lvl="1" indent="-285750" fontAlgn="base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Timing &amp; duration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364D97-C3B6-1140-B766-A96E01944AB5}"/>
              </a:ext>
            </a:extLst>
          </p:cNvPr>
          <p:cNvGrpSpPr/>
          <p:nvPr/>
        </p:nvGrpSpPr>
        <p:grpSpPr>
          <a:xfrm>
            <a:off x="435935" y="5235466"/>
            <a:ext cx="5554119" cy="769441"/>
            <a:chOff x="435935" y="5112322"/>
            <a:chExt cx="5554119" cy="7694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168533-31C4-4841-AEAD-1ED0DD410B5A}"/>
                </a:ext>
              </a:extLst>
            </p:cNvPr>
            <p:cNvSpPr/>
            <p:nvPr/>
          </p:nvSpPr>
          <p:spPr>
            <a:xfrm>
              <a:off x="1157411" y="5112322"/>
              <a:ext cx="4832643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buClr>
                  <a:schemeClr val="accent1"/>
                </a:buClr>
              </a:pPr>
              <a:r>
                <a:rPr lang="en-GB" sz="2200" dirty="0">
                  <a:solidFill>
                    <a:schemeClr val="bg1"/>
                  </a:solidFill>
                  <a:latin typeface="Franklin Gothic Medium" panose="020B0603020102020204" pitchFamily="34" charset="0"/>
                </a:rPr>
                <a:t>Safety and CUBRIC Standard Operating Procedure</a:t>
              </a:r>
            </a:p>
          </p:txBody>
        </p:sp>
        <p:pic>
          <p:nvPicPr>
            <p:cNvPr id="4" name="Graphic 3" descr="Warning">
              <a:extLst>
                <a:ext uri="{FF2B5EF4-FFF2-40B4-BE49-F238E27FC236}">
                  <a16:creationId xmlns:a16="http://schemas.microsoft.com/office/drawing/2014/main" id="{37365F8D-9977-F345-945B-B65DA6207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5935" y="5136305"/>
              <a:ext cx="721476" cy="721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5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Stimulation waveform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338781" y="1008037"/>
            <a:ext cx="82097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latin typeface="Franklin Gothic Demi" panose="020B0603020102020204" pitchFamily="34" charset="0"/>
              </a:rPr>
              <a:t>Direct vs. alternating </a:t>
            </a:r>
            <a:r>
              <a:rPr lang="en-GB" sz="2200" dirty="0">
                <a:latin typeface="Franklin Gothic Book" panose="020B0503020102020204" pitchFamily="34" charset="0"/>
              </a:rPr>
              <a:t>current “shapes”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2204E6-D9C8-794F-9309-49ADAB45CD2B}"/>
              </a:ext>
            </a:extLst>
          </p:cNvPr>
          <p:cNvGrpSpPr/>
          <p:nvPr/>
        </p:nvGrpSpPr>
        <p:grpSpPr>
          <a:xfrm>
            <a:off x="187013" y="5109051"/>
            <a:ext cx="6902528" cy="1228164"/>
            <a:chOff x="187013" y="5109051"/>
            <a:chExt cx="6902528" cy="12281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C0BB7B-87CF-3346-8661-5F663F6CE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30" y="5539939"/>
              <a:ext cx="6695311" cy="7972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4A45DB-DA1A-8840-A33D-7CC90E663898}"/>
                </a:ext>
              </a:extLst>
            </p:cNvPr>
            <p:cNvSpPr txBox="1"/>
            <p:nvPr/>
          </p:nvSpPr>
          <p:spPr>
            <a:xfrm>
              <a:off x="187013" y="5109051"/>
              <a:ext cx="14761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b="1" dirty="0">
                  <a:solidFill>
                    <a:schemeClr val="accent4"/>
                  </a:solidFill>
                  <a:latin typeface="Franklin Gothic Demi" panose="020B0603020102020204" pitchFamily="34" charset="0"/>
                </a:rPr>
                <a:t>tACS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6F709-6AE8-1E47-9C3C-D919D1C71A59}"/>
                </a:ext>
              </a:extLst>
            </p:cNvPr>
            <p:cNvSpPr txBox="1"/>
            <p:nvPr/>
          </p:nvSpPr>
          <p:spPr>
            <a:xfrm>
              <a:off x="3624811" y="5123934"/>
              <a:ext cx="14761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b="1" dirty="0">
                  <a:solidFill>
                    <a:schemeClr val="accent4"/>
                  </a:solidFill>
                  <a:latin typeface="Franklin Gothic Demi" panose="020B0603020102020204" pitchFamily="34" charset="0"/>
                </a:rPr>
                <a:t>tRNS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DBD431-5709-7B49-9167-48A23FA776A3}"/>
              </a:ext>
            </a:extLst>
          </p:cNvPr>
          <p:cNvGrpSpPr/>
          <p:nvPr/>
        </p:nvGrpSpPr>
        <p:grpSpPr>
          <a:xfrm>
            <a:off x="338781" y="1769290"/>
            <a:ext cx="7839230" cy="3009395"/>
            <a:chOff x="338781" y="1769290"/>
            <a:chExt cx="7839230" cy="300939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E16EBEE-9620-8A44-9286-6F532F852E8F}"/>
                </a:ext>
              </a:extLst>
            </p:cNvPr>
            <p:cNvGrpSpPr/>
            <p:nvPr/>
          </p:nvGrpSpPr>
          <p:grpSpPr>
            <a:xfrm>
              <a:off x="338781" y="1769290"/>
              <a:ext cx="7839230" cy="3009395"/>
              <a:chOff x="338781" y="1769290"/>
              <a:chExt cx="7839230" cy="3009395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E510FE-7FBC-7844-9107-A098678B32EA}"/>
                  </a:ext>
                </a:extLst>
              </p:cNvPr>
              <p:cNvGrpSpPr/>
              <p:nvPr/>
            </p:nvGrpSpPr>
            <p:grpSpPr>
              <a:xfrm>
                <a:off x="338781" y="1769290"/>
                <a:ext cx="7839230" cy="3009395"/>
                <a:chOff x="338781" y="1769290"/>
                <a:chExt cx="7839230" cy="300939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3CDF417-074E-5641-816C-33A90841F137}"/>
                    </a:ext>
                  </a:extLst>
                </p:cNvPr>
                <p:cNvSpPr txBox="1"/>
                <p:nvPr/>
              </p:nvSpPr>
              <p:spPr>
                <a:xfrm>
                  <a:off x="338781" y="1769290"/>
                  <a:ext cx="1476103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200" b="1" dirty="0">
                      <a:solidFill>
                        <a:schemeClr val="accent4"/>
                      </a:solidFill>
                      <a:latin typeface="Franklin Gothic Demi" panose="020B0603020102020204" pitchFamily="34" charset="0"/>
                    </a:rPr>
                    <a:t>tDCS</a:t>
                  </a: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E8D39E8-0643-2B4B-90FF-9EF85AB30ECD}"/>
                    </a:ext>
                  </a:extLst>
                </p:cNvPr>
                <p:cNvGrpSpPr/>
                <p:nvPr/>
              </p:nvGrpSpPr>
              <p:grpSpPr>
                <a:xfrm>
                  <a:off x="5055355" y="3732848"/>
                  <a:ext cx="2859555" cy="912911"/>
                  <a:chOff x="4936271" y="3809591"/>
                  <a:chExt cx="2859555" cy="912911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A7B9C392-8257-114C-8324-7C1ACA71D888}"/>
                      </a:ext>
                    </a:extLst>
                  </p:cNvPr>
                  <p:cNvGrpSpPr/>
                  <p:nvPr/>
                </p:nvGrpSpPr>
                <p:grpSpPr>
                  <a:xfrm>
                    <a:off x="4936271" y="3932711"/>
                    <a:ext cx="2859555" cy="789791"/>
                    <a:chOff x="5605365" y="3628952"/>
                    <a:chExt cx="2859555" cy="789791"/>
                  </a:xfrm>
                </p:grpSpPr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CF714D17-B339-0B4B-A36B-26E6E7EDFD9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6796"/>
                    <a:stretch/>
                  </p:blipFill>
                  <p:spPr>
                    <a:xfrm>
                      <a:off x="5605365" y="3659292"/>
                      <a:ext cx="2708753" cy="759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C38F9D21-EAAB-0F4C-B061-1AE0620CBF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7093" y="3628952"/>
                      <a:ext cx="1597827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GB" dirty="0"/>
                    </a:p>
                  </p:txBody>
                </p:sp>
              </p:grp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535656B-2CE4-A444-BEB5-277E022579AD}"/>
                      </a:ext>
                    </a:extLst>
                  </p:cNvPr>
                  <p:cNvSpPr txBox="1"/>
                  <p:nvPr/>
                </p:nvSpPr>
                <p:spPr>
                  <a:xfrm>
                    <a:off x="5627997" y="3809591"/>
                    <a:ext cx="147610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dirty="0">
                        <a:latin typeface="Franklin Gothic Demi" panose="020B0603020102020204" pitchFamily="34" charset="0"/>
                      </a:rPr>
                      <a:t>sham</a:t>
                    </a:r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3A8DE44-2EFF-5D45-8C11-ED58ED7ADC44}"/>
                    </a:ext>
                  </a:extLst>
                </p:cNvPr>
                <p:cNvGrpSpPr/>
                <p:nvPr/>
              </p:nvGrpSpPr>
              <p:grpSpPr>
                <a:xfrm>
                  <a:off x="517696" y="1983202"/>
                  <a:ext cx="7660315" cy="1487101"/>
                  <a:chOff x="426043" y="1963149"/>
                  <a:chExt cx="7660315" cy="1487101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6FFB28DB-68D1-1842-9DB0-AF4CF94AB484}"/>
                      </a:ext>
                    </a:extLst>
                  </p:cNvPr>
                  <p:cNvGrpSpPr/>
                  <p:nvPr/>
                </p:nvGrpSpPr>
                <p:grpSpPr>
                  <a:xfrm>
                    <a:off x="426043" y="2502091"/>
                    <a:ext cx="7660315" cy="791428"/>
                    <a:chOff x="435935" y="2867864"/>
                    <a:chExt cx="7660315" cy="791428"/>
                  </a:xfrm>
                </p:grpSpPr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F570E5C1-9DCC-8543-BC22-23578D8C83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67058"/>
                    <a:stretch/>
                  </p:blipFill>
                  <p:spPr>
                    <a:xfrm>
                      <a:off x="435935" y="2899841"/>
                      <a:ext cx="2687387" cy="75945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238D05B7-D108-7F4C-A4C6-7F08A0CCB2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24775" y="2867864"/>
                      <a:ext cx="371475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GB" dirty="0"/>
                    </a:p>
                  </p:txBody>
                </p:sp>
              </p:grp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67647B7-A44C-8844-8D80-EF3A8A1754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607" y="2266966"/>
                    <a:ext cx="147610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dirty="0">
                        <a:latin typeface="Franklin Gothic Demi" panose="020B0603020102020204" pitchFamily="34" charset="0"/>
                      </a:rPr>
                      <a:t>anodal</a:t>
                    </a:r>
                  </a:p>
                </p:txBody>
              </p: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4A149539-2D4B-1E4F-81A3-F84287B56792}"/>
                      </a:ext>
                    </a:extLst>
                  </p:cNvPr>
                  <p:cNvGrpSpPr/>
                  <p:nvPr/>
                </p:nvGrpSpPr>
                <p:grpSpPr>
                  <a:xfrm>
                    <a:off x="3212561" y="1963149"/>
                    <a:ext cx="1253999" cy="1487101"/>
                    <a:chOff x="3212561" y="1963149"/>
                    <a:chExt cx="1253999" cy="1487101"/>
                  </a:xfrm>
                </p:grpSpPr>
                <p:pic>
                  <p:nvPicPr>
                    <p:cNvPr id="15" name="Picture 14">
                      <a:extLst>
                        <a:ext uri="{FF2B5EF4-FFF2-40B4-BE49-F238E27FC236}">
                          <a16:creationId xmlns:a16="http://schemas.microsoft.com/office/drawing/2014/main" id="{9122DE2F-1CE6-CC46-92B9-18FB095019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12561" y="1963149"/>
                      <a:ext cx="1253999" cy="148710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BA322BE4-249D-D64A-A617-38F1D625B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0041" y="2635806"/>
                      <a:ext cx="115055" cy="115055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C547227-A813-C84D-AF45-8183EEB81A9C}"/>
                    </a:ext>
                  </a:extLst>
                </p:cNvPr>
                <p:cNvGrpSpPr/>
                <p:nvPr/>
              </p:nvGrpSpPr>
              <p:grpSpPr>
                <a:xfrm>
                  <a:off x="595723" y="3323741"/>
                  <a:ext cx="4004068" cy="1454944"/>
                  <a:chOff x="595723" y="3323741"/>
                  <a:chExt cx="4004068" cy="1454944"/>
                </a:xfrm>
              </p:grpSpPr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95A8B7C6-7DCB-B54F-8DB5-608BE71A3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3452" r="34616"/>
                  <a:stretch/>
                </p:blipFill>
                <p:spPr>
                  <a:xfrm>
                    <a:off x="595723" y="3886308"/>
                    <a:ext cx="2604977" cy="759451"/>
                  </a:xfrm>
                  <a:prstGeom prst="rect">
                    <a:avLst/>
                  </a:prstGeom>
                </p:spPr>
              </p:pic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205DFE8-15F8-674C-A00C-43C92BE53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199250" y="3855968"/>
                    <a:ext cx="147610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000" dirty="0">
                        <a:latin typeface="Franklin Gothic Demi" panose="020B0603020102020204" pitchFamily="34" charset="0"/>
                      </a:rPr>
                      <a:t>cathodal</a:t>
                    </a:r>
                  </a:p>
                </p:txBody>
              </p:sp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94A04F1-A813-A04E-869C-46E89A3F14C0}"/>
                      </a:ext>
                    </a:extLst>
                  </p:cNvPr>
                  <p:cNvGrpSpPr/>
                  <p:nvPr/>
                </p:nvGrpSpPr>
                <p:grpSpPr>
                  <a:xfrm>
                    <a:off x="3331644" y="3323741"/>
                    <a:ext cx="1268147" cy="1454944"/>
                    <a:chOff x="3331644" y="3323741"/>
                    <a:chExt cx="1268147" cy="1454944"/>
                  </a:xfrm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22761FE9-E59E-3A43-BBF4-DFD4AE0037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31644" y="3323741"/>
                      <a:ext cx="1268147" cy="1454944"/>
                      <a:chOff x="3212561" y="3497592"/>
                      <a:chExt cx="1268147" cy="1454944"/>
                    </a:xfrm>
                  </p:grpSpPr>
                  <p:pic>
                    <p:nvPicPr>
                      <p:cNvPr id="14" name="Picture 13">
                        <a:extLst>
                          <a:ext uri="{FF2B5EF4-FFF2-40B4-BE49-F238E27FC236}">
                            <a16:creationId xmlns:a16="http://schemas.microsoft.com/office/drawing/2014/main" id="{405A22D4-499C-8346-BEF7-27FA8C7BC95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12561" y="3497592"/>
                        <a:ext cx="1268147" cy="145494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6" name="Oval 25">
                        <a:extLst>
                          <a:ext uri="{FF2B5EF4-FFF2-40B4-BE49-F238E27FC236}">
                            <a16:creationId xmlns:a16="http://schemas.microsoft.com/office/drawing/2014/main" id="{05235A18-9166-0B4E-8072-15E59D302E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00716" y="4150476"/>
                        <a:ext cx="115055" cy="115055"/>
                      </a:xfrm>
                      <a:prstGeom prst="ellips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41" name="Bent Arrow 40">
                      <a:extLst>
                        <a:ext uri="{FF2B5EF4-FFF2-40B4-BE49-F238E27FC236}">
                          <a16:creationId xmlns:a16="http://schemas.microsoft.com/office/drawing/2014/main" id="{A0B36858-B615-D74F-A6E2-564963C18535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4040324" y="3508560"/>
                      <a:ext cx="352849" cy="323670"/>
                    </a:xfrm>
                    <a:prstGeom prst="bentArrow">
                      <a:avLst>
                        <a:gd name="adj1" fmla="val 16658"/>
                        <a:gd name="adj2" fmla="val 22604"/>
                        <a:gd name="adj3" fmla="val 25000"/>
                        <a:gd name="adj4" fmla="val 75000"/>
                      </a:avLst>
                    </a:prstGeom>
                    <a:gradFill flip="none" rotWithShape="1">
                      <a:gsLst>
                        <a:gs pos="0">
                          <a:srgbClr val="00B0F0"/>
                        </a:gs>
                        <a:gs pos="100000">
                          <a:srgbClr val="E30612"/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2" name="Bent Arrow 41">
                <a:extLst>
                  <a:ext uri="{FF2B5EF4-FFF2-40B4-BE49-F238E27FC236}">
                    <a16:creationId xmlns:a16="http://schemas.microsoft.com/office/drawing/2014/main" id="{5B889576-6305-9744-8C53-7612BD5075C8}"/>
                  </a:ext>
                </a:extLst>
              </p:cNvPr>
              <p:cNvSpPr/>
              <p:nvPr/>
            </p:nvSpPr>
            <p:spPr>
              <a:xfrm rot="16200000">
                <a:off x="3993411" y="2140076"/>
                <a:ext cx="352849" cy="386054"/>
              </a:xfrm>
              <a:prstGeom prst="bentArrow">
                <a:avLst>
                  <a:gd name="adj1" fmla="val 16658"/>
                  <a:gd name="adj2" fmla="val 16970"/>
                  <a:gd name="adj3" fmla="val 25000"/>
                  <a:gd name="adj4" fmla="val 75000"/>
                </a:avLst>
              </a:prstGeom>
              <a:gradFill flip="none" rotWithShape="1">
                <a:gsLst>
                  <a:gs pos="0">
                    <a:srgbClr val="00B0F0"/>
                  </a:gs>
                  <a:gs pos="100000">
                    <a:srgbClr val="E30612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70CB1817-4CBF-084E-BF60-E5516B2C67C9}"/>
                </a:ext>
              </a:extLst>
            </p:cNvPr>
            <p:cNvSpPr/>
            <p:nvPr/>
          </p:nvSpPr>
          <p:spPr>
            <a:xfrm>
              <a:off x="5621803" y="3995106"/>
              <a:ext cx="291342" cy="236852"/>
            </a:xfrm>
            <a:prstGeom prst="trapezoid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F08E8E6-9D5A-D044-9106-AEE6618CF2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t="1074"/>
          <a:stretch/>
        </p:blipFill>
        <p:spPr>
          <a:xfrm>
            <a:off x="5703563" y="996027"/>
            <a:ext cx="2894579" cy="24083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15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Timing: Online vs. offline paradigms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5" y="996679"/>
            <a:ext cx="8112642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Stimulation </a:t>
            </a:r>
            <a:r>
              <a:rPr lang="en-GB" sz="2200" b="1" dirty="0">
                <a:latin typeface="Franklin Gothic Demi" panose="020B0603020102020204" pitchFamily="34" charset="0"/>
              </a:rPr>
              <a:t>before vs. during </a:t>
            </a:r>
            <a:r>
              <a:rPr lang="en-GB" sz="2200" dirty="0">
                <a:latin typeface="Franklin Gothic Book" panose="020B0503020102020204" pitchFamily="34" charset="0"/>
              </a:rPr>
              <a:t>measurement</a:t>
            </a:r>
          </a:p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Consider different physiological mechanisms for online vs. offline</a:t>
            </a:r>
            <a:br>
              <a:rPr lang="en-GB" sz="2200" dirty="0">
                <a:latin typeface="Franklin Gothic Book" panose="020B0503020102020204" pitchFamily="34" charset="0"/>
              </a:rPr>
            </a:br>
            <a:r>
              <a:rPr lang="en-GB" sz="1600" dirty="0">
                <a:latin typeface="Franklin Gothic Book" panose="020B0503020102020204" pitchFamily="34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>
                <a:latin typeface="Franklin Gothic Book" panose="020B0503020102020204" pitchFamily="34" charset="0"/>
              </a:rPr>
              <a:t>Stagg et al., 2011; 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>
                <a:latin typeface="Franklin Gothic Book" panose="020B0503020102020204" pitchFamily="34" charset="0"/>
              </a:rPr>
              <a:t>Hone-Blanchet et al., 2016)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8A7514-E9DE-9544-BF62-4CBD8D3B9D6A}"/>
              </a:ext>
            </a:extLst>
          </p:cNvPr>
          <p:cNvGrpSpPr/>
          <p:nvPr/>
        </p:nvGrpSpPr>
        <p:grpSpPr>
          <a:xfrm>
            <a:off x="338781" y="2438463"/>
            <a:ext cx="7888039" cy="1547091"/>
            <a:chOff x="338781" y="2114082"/>
            <a:chExt cx="7888039" cy="15470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44340C-28CB-994B-B7D3-7B2826F09DFA}"/>
                </a:ext>
              </a:extLst>
            </p:cNvPr>
            <p:cNvSpPr txBox="1"/>
            <p:nvPr/>
          </p:nvSpPr>
          <p:spPr>
            <a:xfrm>
              <a:off x="338781" y="2360398"/>
              <a:ext cx="326656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b="1" dirty="0">
                  <a:solidFill>
                    <a:schemeClr val="accent4"/>
                  </a:solidFill>
                  <a:latin typeface="Franklin Gothic Demi" panose="020B0603020102020204" pitchFamily="34" charset="0"/>
                </a:rPr>
                <a:t>Online</a:t>
              </a:r>
            </a:p>
            <a:p>
              <a:r>
                <a:rPr lang="en-GB" dirty="0">
                  <a:latin typeface="Franklin Gothic Book" panose="020B0503020102020204" pitchFamily="34" charset="0"/>
                </a:rPr>
                <a:t>Modulating level of </a:t>
              </a:r>
              <a:r>
                <a:rPr lang="en-GB" b="1" dirty="0">
                  <a:latin typeface="Franklin Gothic Demi" panose="020B0603020102020204" pitchFamily="34" charset="0"/>
                </a:rPr>
                <a:t>acute</a:t>
              </a:r>
              <a:r>
                <a:rPr lang="en-GB" dirty="0">
                  <a:latin typeface="Franklin Gothic Book" panose="020B0503020102020204" pitchFamily="34" charset="0"/>
                </a:rPr>
                <a:t> cortical excitability</a:t>
              </a:r>
              <a:endParaRPr lang="en-GB" dirty="0">
                <a:latin typeface="Franklin Gothic Demi" panose="020B06030201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416FBD-DCA2-274B-AC45-4557EC6EA587}"/>
                </a:ext>
              </a:extLst>
            </p:cNvPr>
            <p:cNvGrpSpPr/>
            <p:nvPr/>
          </p:nvGrpSpPr>
          <p:grpSpPr>
            <a:xfrm>
              <a:off x="3784652" y="2114082"/>
              <a:ext cx="4442168" cy="1547091"/>
              <a:chOff x="3605349" y="2086735"/>
              <a:chExt cx="4621470" cy="1536159"/>
            </a:xfrm>
          </p:grpSpPr>
          <p:sp>
            <p:nvSpPr>
              <p:cNvPr id="10" name="Trapezoid 9">
                <a:extLst>
                  <a:ext uri="{FF2B5EF4-FFF2-40B4-BE49-F238E27FC236}">
                    <a16:creationId xmlns:a16="http://schemas.microsoft.com/office/drawing/2014/main" id="{04F03B71-2A78-AD4D-A136-4A6F43ECA62B}"/>
                  </a:ext>
                </a:extLst>
              </p:cNvPr>
              <p:cNvSpPr/>
              <p:nvPr/>
            </p:nvSpPr>
            <p:spPr>
              <a:xfrm>
                <a:off x="3605349" y="2954675"/>
                <a:ext cx="4621470" cy="323497"/>
              </a:xfrm>
              <a:prstGeom prst="trapezoid">
                <a:avLst>
                  <a:gd name="adj" fmla="val 48803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Franklin Gothic Demi" panose="020B0603020102020204" pitchFamily="34" charset="0"/>
                  </a:rPr>
                  <a:t>stimulation</a:t>
                </a:r>
              </a:p>
            </p:txBody>
          </p:sp>
          <p:sp>
            <p:nvSpPr>
              <p:cNvPr id="11" name="Down Arrow 10">
                <a:extLst>
                  <a:ext uri="{FF2B5EF4-FFF2-40B4-BE49-F238E27FC236}">
                    <a16:creationId xmlns:a16="http://schemas.microsoft.com/office/drawing/2014/main" id="{8272B397-A488-5249-9CDA-CE30642FB527}"/>
                  </a:ext>
                </a:extLst>
              </p:cNvPr>
              <p:cNvSpPr/>
              <p:nvPr/>
            </p:nvSpPr>
            <p:spPr>
              <a:xfrm>
                <a:off x="3784651" y="2521815"/>
                <a:ext cx="178035" cy="33102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Down Arrow 12">
                <a:extLst>
                  <a:ext uri="{FF2B5EF4-FFF2-40B4-BE49-F238E27FC236}">
                    <a16:creationId xmlns:a16="http://schemas.microsoft.com/office/drawing/2014/main" id="{E1DC658A-7850-254F-813B-1D8AF86680B2}"/>
                  </a:ext>
                </a:extLst>
              </p:cNvPr>
              <p:cNvSpPr/>
              <p:nvPr/>
            </p:nvSpPr>
            <p:spPr>
              <a:xfrm>
                <a:off x="5854444" y="2510178"/>
                <a:ext cx="178035" cy="33102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Down Arrow 13">
                <a:extLst>
                  <a:ext uri="{FF2B5EF4-FFF2-40B4-BE49-F238E27FC236}">
                    <a16:creationId xmlns:a16="http://schemas.microsoft.com/office/drawing/2014/main" id="{2A097F7C-06C5-B948-8A83-54E70E12088B}"/>
                  </a:ext>
                </a:extLst>
              </p:cNvPr>
              <p:cNvSpPr/>
              <p:nvPr/>
            </p:nvSpPr>
            <p:spPr>
              <a:xfrm>
                <a:off x="6886689" y="2521814"/>
                <a:ext cx="178035" cy="33102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Down Arrow 14">
                <a:extLst>
                  <a:ext uri="{FF2B5EF4-FFF2-40B4-BE49-F238E27FC236}">
                    <a16:creationId xmlns:a16="http://schemas.microsoft.com/office/drawing/2014/main" id="{B9A8E084-252C-CB4A-A05B-807FAB6005A9}"/>
                  </a:ext>
                </a:extLst>
              </p:cNvPr>
              <p:cNvSpPr/>
              <p:nvPr/>
            </p:nvSpPr>
            <p:spPr>
              <a:xfrm>
                <a:off x="7835219" y="2521815"/>
                <a:ext cx="178035" cy="33102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Down Arrow 15">
                <a:extLst>
                  <a:ext uri="{FF2B5EF4-FFF2-40B4-BE49-F238E27FC236}">
                    <a16:creationId xmlns:a16="http://schemas.microsoft.com/office/drawing/2014/main" id="{3FF99BC5-C9CF-8F47-BA39-A53D599BD809}"/>
                  </a:ext>
                </a:extLst>
              </p:cNvPr>
              <p:cNvSpPr/>
              <p:nvPr/>
            </p:nvSpPr>
            <p:spPr>
              <a:xfrm>
                <a:off x="4783699" y="2521814"/>
                <a:ext cx="178035" cy="33102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36076B-4643-3542-80A6-D21EA3077352}"/>
                  </a:ext>
                </a:extLst>
              </p:cNvPr>
              <p:cNvSpPr txBox="1"/>
              <p:nvPr/>
            </p:nvSpPr>
            <p:spPr>
              <a:xfrm>
                <a:off x="3752820" y="2086735"/>
                <a:ext cx="43751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200" dirty="0">
                    <a:ln w="0">
                      <a:solidFill>
                        <a:schemeClr val="accent1">
                          <a:lumMod val="75000"/>
                        </a:schemeClr>
                      </a:solidFill>
                    </a:ln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Franklin Gothic Demi" panose="020B0603020102020204" pitchFamily="34" charset="0"/>
                  </a:rPr>
                  <a:t>measurements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10F30D-5A20-CE46-B184-9E3D874EFCDC}"/>
                  </a:ext>
                </a:extLst>
              </p:cNvPr>
              <p:cNvSpPr txBox="1"/>
              <p:nvPr/>
            </p:nvSpPr>
            <p:spPr>
              <a:xfrm>
                <a:off x="3605349" y="3315117"/>
                <a:ext cx="46214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Franklin Gothic Book" panose="020B0503020102020204" pitchFamily="34" charset="0"/>
                  </a:rPr>
                  <a:t>block(s) of several seconds to many minutes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404137-A9A3-494C-BAAA-CEB58DD48017}"/>
              </a:ext>
            </a:extLst>
          </p:cNvPr>
          <p:cNvGrpSpPr/>
          <p:nvPr/>
        </p:nvGrpSpPr>
        <p:grpSpPr>
          <a:xfrm>
            <a:off x="338781" y="4591588"/>
            <a:ext cx="8913525" cy="1255213"/>
            <a:chOff x="338781" y="4533838"/>
            <a:chExt cx="8913525" cy="12552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30291D-80F3-6F43-A078-FE8A1834C444}"/>
                </a:ext>
              </a:extLst>
            </p:cNvPr>
            <p:cNvSpPr txBox="1"/>
            <p:nvPr/>
          </p:nvSpPr>
          <p:spPr>
            <a:xfrm>
              <a:off x="338781" y="4533838"/>
              <a:ext cx="326656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b="1" dirty="0">
                  <a:solidFill>
                    <a:schemeClr val="accent4"/>
                  </a:solidFill>
                  <a:latin typeface="Franklin Gothic Demi" panose="020B0603020102020204" pitchFamily="34" charset="0"/>
                </a:rPr>
                <a:t>Offline</a:t>
              </a:r>
            </a:p>
            <a:p>
              <a:r>
                <a:rPr lang="en-GB" dirty="0">
                  <a:latin typeface="Franklin Gothic Book" panose="020B0503020102020204" pitchFamily="34" charset="0"/>
                </a:rPr>
                <a:t>Inducing </a:t>
              </a:r>
              <a:r>
                <a:rPr lang="en-GB" b="1" dirty="0">
                  <a:latin typeface="Franklin Gothic Demi" panose="020B0603020102020204" pitchFamily="34" charset="0"/>
                </a:rPr>
                <a:t>plasticity</a:t>
              </a:r>
              <a:r>
                <a:rPr lang="en-GB" dirty="0">
                  <a:latin typeface="Franklin Gothic Book" panose="020B0503020102020204" pitchFamily="34" charset="0"/>
                </a:rPr>
                <a:t> to facilitate or inhibit cortical excitability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6F2E35E-8EB4-4141-AAD1-B8B86384EB7C}"/>
                </a:ext>
              </a:extLst>
            </p:cNvPr>
            <p:cNvGrpSpPr/>
            <p:nvPr/>
          </p:nvGrpSpPr>
          <p:grpSpPr>
            <a:xfrm>
              <a:off x="3736526" y="4624266"/>
              <a:ext cx="5515780" cy="1164785"/>
              <a:chOff x="3736526" y="4624266"/>
              <a:chExt cx="5515780" cy="1164785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B70718F-D712-B94B-A24C-DE81C07423DC}"/>
                  </a:ext>
                </a:extLst>
              </p:cNvPr>
              <p:cNvCxnSpPr/>
              <p:nvPr/>
            </p:nvCxnSpPr>
            <p:spPr>
              <a:xfrm>
                <a:off x="6032479" y="5434248"/>
                <a:ext cx="219434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rapezoid 20">
                <a:extLst>
                  <a:ext uri="{FF2B5EF4-FFF2-40B4-BE49-F238E27FC236}">
                    <a16:creationId xmlns:a16="http://schemas.microsoft.com/office/drawing/2014/main" id="{CE0E80C0-E3BE-4342-8617-2A6DCE898097}"/>
                  </a:ext>
                </a:extLst>
              </p:cNvPr>
              <p:cNvSpPr/>
              <p:nvPr/>
            </p:nvSpPr>
            <p:spPr>
              <a:xfrm>
                <a:off x="3784651" y="5110751"/>
                <a:ext cx="2247828" cy="323497"/>
              </a:xfrm>
              <a:prstGeom prst="trapezoid">
                <a:avLst>
                  <a:gd name="adj" fmla="val 48803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latin typeface="Franklin Gothic Demi" panose="020B0603020102020204" pitchFamily="34" charset="0"/>
                  </a:rPr>
                  <a:t>stimulation</a:t>
                </a:r>
              </a:p>
            </p:txBody>
          </p: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713B68AB-C70F-7042-A36D-5569C83A1019}"/>
                  </a:ext>
                </a:extLst>
              </p:cNvPr>
              <p:cNvSpPr/>
              <p:nvPr/>
            </p:nvSpPr>
            <p:spPr>
              <a:xfrm>
                <a:off x="6032479" y="5064943"/>
                <a:ext cx="179302" cy="33337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Down Arrow 23">
                <a:extLst>
                  <a:ext uri="{FF2B5EF4-FFF2-40B4-BE49-F238E27FC236}">
                    <a16:creationId xmlns:a16="http://schemas.microsoft.com/office/drawing/2014/main" id="{E7D9B528-112D-6A44-8996-EE32F5907452}"/>
                  </a:ext>
                </a:extLst>
              </p:cNvPr>
              <p:cNvSpPr/>
              <p:nvPr/>
            </p:nvSpPr>
            <p:spPr>
              <a:xfrm>
                <a:off x="7026223" y="5076579"/>
                <a:ext cx="179302" cy="33337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Down Arrow 24">
                <a:extLst>
                  <a:ext uri="{FF2B5EF4-FFF2-40B4-BE49-F238E27FC236}">
                    <a16:creationId xmlns:a16="http://schemas.microsoft.com/office/drawing/2014/main" id="{26BC1673-5426-B048-8BD3-246B5146227E}"/>
                  </a:ext>
                </a:extLst>
              </p:cNvPr>
              <p:cNvSpPr/>
              <p:nvPr/>
            </p:nvSpPr>
            <p:spPr>
              <a:xfrm>
                <a:off x="8013254" y="5076580"/>
                <a:ext cx="179302" cy="333377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3ECB6B-C31F-A744-8F78-95F72EFC23D6}"/>
                  </a:ext>
                </a:extLst>
              </p:cNvPr>
              <p:cNvSpPr txBox="1"/>
              <p:nvPr/>
            </p:nvSpPr>
            <p:spPr>
              <a:xfrm>
                <a:off x="4877141" y="4624266"/>
                <a:ext cx="43751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200" dirty="0">
                    <a:ln w="0">
                      <a:solidFill>
                        <a:schemeClr val="accent1">
                          <a:lumMod val="75000"/>
                        </a:schemeClr>
                      </a:solidFill>
                    </a:ln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Franklin Gothic Demi" panose="020B0603020102020204" pitchFamily="34" charset="0"/>
                  </a:rPr>
                  <a:t>measurements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585549-A158-FB46-9F76-70E0FB380247}"/>
                  </a:ext>
                </a:extLst>
              </p:cNvPr>
              <p:cNvSpPr txBox="1"/>
              <p:nvPr/>
            </p:nvSpPr>
            <p:spPr>
              <a:xfrm>
                <a:off x="3736526" y="5471193"/>
                <a:ext cx="22836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Franklin Gothic Book" panose="020B0503020102020204" pitchFamily="34" charset="0"/>
                  </a:rPr>
                  <a:t>block of 5, 10, 20+ minutes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00A0AF-1479-754D-904E-5BEF22A31C94}"/>
                  </a:ext>
                </a:extLst>
              </p:cNvPr>
              <p:cNvSpPr txBox="1"/>
              <p:nvPr/>
            </p:nvSpPr>
            <p:spPr>
              <a:xfrm>
                <a:off x="6068327" y="5481274"/>
                <a:ext cx="22478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latin typeface="Franklin Gothic Book" panose="020B0503020102020204" pitchFamily="34" charset="0"/>
                  </a:rPr>
                  <a:t>”after-effects”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88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Electrode montage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371F33-9C19-1B48-B649-16019D077540}"/>
              </a:ext>
            </a:extLst>
          </p:cNvPr>
          <p:cNvGrpSpPr/>
          <p:nvPr/>
        </p:nvGrpSpPr>
        <p:grpSpPr>
          <a:xfrm>
            <a:off x="435935" y="965626"/>
            <a:ext cx="8112642" cy="2143824"/>
            <a:chOff x="435935" y="965626"/>
            <a:chExt cx="8112642" cy="21438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7D58FD-77F8-E642-BB8A-537789D5D845}"/>
                </a:ext>
              </a:extLst>
            </p:cNvPr>
            <p:cNvSpPr txBox="1"/>
            <p:nvPr/>
          </p:nvSpPr>
          <p:spPr>
            <a:xfrm>
              <a:off x="435935" y="965626"/>
              <a:ext cx="8112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r>
                <a:rPr lang="en-GB" sz="2200" dirty="0">
                  <a:latin typeface="Franklin Gothic Book" panose="020B0503020102020204" pitchFamily="34" charset="0"/>
                </a:rPr>
                <a:t>Electrode locations for </a:t>
              </a:r>
              <a:r>
                <a:rPr lang="en-GB" sz="2200" b="1" dirty="0">
                  <a:latin typeface="Franklin Gothic Demi" panose="020B0603020102020204" pitchFamily="34" charset="0"/>
                </a:rPr>
                <a:t>optimal targeting of your ROI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DACA8B-0245-0747-9A0A-C1C0DDD63C29}"/>
                </a:ext>
              </a:extLst>
            </p:cNvPr>
            <p:cNvGrpSpPr/>
            <p:nvPr/>
          </p:nvGrpSpPr>
          <p:grpSpPr>
            <a:xfrm>
              <a:off x="435935" y="1522291"/>
              <a:ext cx="7462294" cy="1587159"/>
              <a:chOff x="346491" y="1735067"/>
              <a:chExt cx="6799942" cy="144628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38C50C3-99C9-F74C-99CC-81BD559055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7336"/>
              <a:stretch/>
            </p:blipFill>
            <p:spPr>
              <a:xfrm>
                <a:off x="346491" y="1735067"/>
                <a:ext cx="3399971" cy="144628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8C26DDF-4486-9142-AAF7-4EEEDAEC0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664"/>
              <a:stretch/>
            </p:blipFill>
            <p:spPr>
              <a:xfrm>
                <a:off x="3746462" y="1881358"/>
                <a:ext cx="3399971" cy="1299992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F2123C-AEF2-A945-9488-C6598DED17B2}"/>
              </a:ext>
            </a:extLst>
          </p:cNvPr>
          <p:cNvGrpSpPr/>
          <p:nvPr/>
        </p:nvGrpSpPr>
        <p:grpSpPr>
          <a:xfrm>
            <a:off x="435935" y="3426801"/>
            <a:ext cx="8112642" cy="3393670"/>
            <a:chOff x="435935" y="3426801"/>
            <a:chExt cx="8112642" cy="339367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47AC3D-D8CB-ED4A-9156-9BC63B635628}"/>
                </a:ext>
              </a:extLst>
            </p:cNvPr>
            <p:cNvSpPr txBox="1"/>
            <p:nvPr/>
          </p:nvSpPr>
          <p:spPr>
            <a:xfrm>
              <a:off x="435935" y="3426801"/>
              <a:ext cx="81126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r>
                <a:rPr lang="en-GB" sz="2200" b="1" dirty="0">
                  <a:latin typeface="Franklin Gothic Demi" panose="020B0603020102020204" pitchFamily="34" charset="0"/>
                </a:rPr>
                <a:t>Electrode placement </a:t>
              </a:r>
              <a:r>
                <a:rPr lang="en-GB" sz="2200" dirty="0">
                  <a:latin typeface="Franklin Gothic Book" panose="020B0503020102020204" pitchFamily="34" charset="0"/>
                </a:rPr>
                <a:t>in practice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5A89C2-C79B-3141-A638-3F8BFC40505A}"/>
                </a:ext>
              </a:extLst>
            </p:cNvPr>
            <p:cNvGrpSpPr/>
            <p:nvPr/>
          </p:nvGrpSpPr>
          <p:grpSpPr>
            <a:xfrm>
              <a:off x="767395" y="4054024"/>
              <a:ext cx="3687429" cy="2214502"/>
              <a:chOff x="805495" y="4018312"/>
              <a:chExt cx="3687429" cy="22145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8DC1904-17DD-634A-80EC-B607B3126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5" r="45320" b="58350"/>
              <a:stretch/>
            </p:blipFill>
            <p:spPr>
              <a:xfrm>
                <a:off x="2572334" y="4655646"/>
                <a:ext cx="1920590" cy="157716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74EF72F-5108-D748-9BFA-6427B55DC7C7}"/>
                  </a:ext>
                </a:extLst>
              </p:cNvPr>
              <p:cNvGrpSpPr/>
              <p:nvPr/>
            </p:nvGrpSpPr>
            <p:grpSpPr>
              <a:xfrm>
                <a:off x="805495" y="4018312"/>
                <a:ext cx="3273465" cy="2042742"/>
                <a:chOff x="1373139" y="707027"/>
                <a:chExt cx="3273465" cy="2042742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5AAF06-0131-4B46-9B55-02A3B8A98AAC}"/>
                    </a:ext>
                  </a:extLst>
                </p:cNvPr>
                <p:cNvSpPr/>
                <p:nvPr/>
              </p:nvSpPr>
              <p:spPr>
                <a:xfrm>
                  <a:off x="1633352" y="707027"/>
                  <a:ext cx="3013252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600" dirty="0">
                      <a:solidFill>
                        <a:schemeClr val="accent4"/>
                      </a:solidFill>
                      <a:latin typeface="Franklin Gothic Demi" charset="0"/>
                      <a:ea typeface="Franklin Gothic Demi" charset="0"/>
                      <a:cs typeface="Franklin Gothic Demi" charset="0"/>
                    </a:rPr>
                    <a:t>International EEG system</a:t>
                  </a:r>
                </a:p>
                <a:p>
                  <a:pPr algn="ctr"/>
                  <a:r>
                    <a:rPr lang="en-GB" sz="1600" dirty="0" err="1"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Nz-Iz</a:t>
                  </a:r>
                  <a:r>
                    <a:rPr lang="en-GB" sz="1600" dirty="0">
                      <a:latin typeface="Franklin Gothic Book" charset="0"/>
                      <a:ea typeface="Franklin Gothic Book" charset="0"/>
                      <a:cs typeface="Franklin Gothic Book" charset="0"/>
                    </a:rPr>
                    <a:t>, LPA-RPA, circumference</a:t>
                  </a:r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949BE6EF-8152-8845-A8ED-7446BFF5C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73139" y="1516122"/>
                  <a:ext cx="1852787" cy="12336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AD0619-77E0-734F-A16B-7538ECB06CE4}"/>
                </a:ext>
              </a:extLst>
            </p:cNvPr>
            <p:cNvGrpSpPr/>
            <p:nvPr/>
          </p:nvGrpSpPr>
          <p:grpSpPr>
            <a:xfrm>
              <a:off x="5168802" y="3839574"/>
              <a:ext cx="3204927" cy="2980897"/>
              <a:chOff x="5168802" y="3839574"/>
              <a:chExt cx="3204927" cy="29808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E022EB0-1B62-DE41-BC1C-CBFF642FC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7954" y="3839574"/>
                <a:ext cx="2575775" cy="2980897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FF6D769-6AC1-E84C-92E0-707FD14D3219}"/>
                  </a:ext>
                </a:extLst>
              </p:cNvPr>
              <p:cNvSpPr/>
              <p:nvPr/>
            </p:nvSpPr>
            <p:spPr>
              <a:xfrm>
                <a:off x="5168802" y="3857688"/>
                <a:ext cx="172770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accent4"/>
                    </a:solidFill>
                    <a:latin typeface="Franklin Gothic Demi" charset="0"/>
                    <a:ea typeface="Franklin Gothic Demi" charset="0"/>
                    <a:cs typeface="Franklin Gothic Demi" charset="0"/>
                  </a:rPr>
                  <a:t>Neuronavigation</a:t>
                </a:r>
              </a:p>
              <a:p>
                <a:pPr algn="ctr"/>
                <a:r>
                  <a:rPr lang="en-GB" sz="1600" dirty="0">
                    <a:latin typeface="Franklin Gothic Book" charset="0"/>
                    <a:ea typeface="Franklin Gothic Book" charset="0"/>
                    <a:cs typeface="Franklin Gothic Book" charset="0"/>
                  </a:rPr>
                  <a:t>MRI + Brainsight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56C586-AC3C-7C4A-9344-47D01D409760}"/>
              </a:ext>
            </a:extLst>
          </p:cNvPr>
          <p:cNvSpPr txBox="1"/>
          <p:nvPr/>
        </p:nvSpPr>
        <p:spPr>
          <a:xfrm>
            <a:off x="7679365" y="3805852"/>
            <a:ext cx="1152525" cy="11715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10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Current density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35934" y="1003345"/>
            <a:ext cx="8243151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latin typeface="Franklin Gothic Demi" panose="020B0603020102020204" pitchFamily="34" charset="0"/>
              </a:rPr>
              <a:t>Current density (A/m</a:t>
            </a:r>
            <a:r>
              <a:rPr lang="en-GB" sz="2200" b="1" baseline="30000" dirty="0">
                <a:latin typeface="Franklin Gothic Demi" panose="020B0603020102020204" pitchFamily="34" charset="0"/>
              </a:rPr>
              <a:t>2</a:t>
            </a:r>
            <a:r>
              <a:rPr lang="en-GB" sz="2200" b="1" dirty="0">
                <a:latin typeface="Franklin Gothic Demi" panose="020B0603020102020204" pitchFamily="34" charset="0"/>
              </a:rPr>
              <a:t>) </a:t>
            </a:r>
            <a:r>
              <a:rPr lang="en-GB" sz="2200" dirty="0">
                <a:latin typeface="Franklin Gothic Book" panose="020B0503020102020204" pitchFamily="34" charset="0"/>
              </a:rPr>
              <a:t>typically 1.0-2.0 mA via 25-50 cm</a:t>
            </a:r>
            <a:r>
              <a:rPr lang="en-GB" sz="2200" baseline="30000" dirty="0">
                <a:latin typeface="Franklin Gothic Book" panose="020B0503020102020204" pitchFamily="34" charset="0"/>
              </a:rPr>
              <a:t>2</a:t>
            </a:r>
          </a:p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Consider potential </a:t>
            </a:r>
            <a:r>
              <a:rPr lang="en-GB" sz="2200" b="1" dirty="0">
                <a:latin typeface="Franklin Gothic Demi" panose="020B0603020102020204" pitchFamily="34" charset="0"/>
              </a:rPr>
              <a:t>non-linear effects</a:t>
            </a:r>
            <a:br>
              <a:rPr lang="en-GB" sz="2200" b="1" dirty="0">
                <a:latin typeface="Franklin Gothic Demi" panose="020B0603020102020204" pitchFamily="34" charset="0"/>
              </a:rPr>
            </a:br>
            <a:r>
              <a:rPr lang="en-GB" sz="1600" dirty="0">
                <a:latin typeface="Franklin Gothic Book" panose="020B0503020102020204" pitchFamily="34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</a:t>
            </a:r>
            <a:r>
              <a:rPr lang="en-GB" sz="1600" dirty="0">
                <a:latin typeface="Franklin Gothic Book" panose="020B0503020102020204" pitchFamily="34" charset="0"/>
              </a:rPr>
              <a:t> </a:t>
            </a:r>
            <a:r>
              <a:rPr lang="en-GB" sz="1600" dirty="0" err="1">
                <a:latin typeface="Franklin Gothic Book" panose="020B0503020102020204" pitchFamily="34" charset="0"/>
              </a:rPr>
              <a:t>Batsikadze</a:t>
            </a:r>
            <a:r>
              <a:rPr lang="en-GB" sz="1600" dirty="0">
                <a:latin typeface="Franklin Gothic Book" panose="020B0503020102020204" pitchFamily="34" charset="0"/>
              </a:rPr>
              <a:t> et al., 2013; 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>
                <a:latin typeface="Franklin Gothic Book" panose="020B0503020102020204" pitchFamily="34" charset="0"/>
              </a:rPr>
              <a:t>Ammann et al., 2017)</a:t>
            </a:r>
          </a:p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Consider </a:t>
            </a:r>
            <a:r>
              <a:rPr lang="en-GB" sz="2200" b="1" dirty="0">
                <a:latin typeface="Franklin Gothic Demi" panose="020B0603020102020204" pitchFamily="34" charset="0"/>
              </a:rPr>
              <a:t>current density </a:t>
            </a:r>
            <a:r>
              <a:rPr lang="en-GB" sz="2200" dirty="0">
                <a:latin typeface="Franklin Gothic Book" panose="020B0503020102020204" pitchFamily="34" charset="0"/>
              </a:rPr>
              <a:t>for </a:t>
            </a:r>
            <a:r>
              <a:rPr lang="en-GB" sz="2200" b="1" dirty="0">
                <a:latin typeface="Franklin Gothic Demi" panose="020B0603020102020204" pitchFamily="34" charset="0"/>
              </a:rPr>
              <a:t>skin vs. brain</a:t>
            </a:r>
            <a:br>
              <a:rPr lang="en-GB" sz="1600" b="1" dirty="0">
                <a:latin typeface="Franklin Gothic Demi" panose="020B0603020102020204" pitchFamily="34" charset="0"/>
              </a:rPr>
            </a:br>
            <a:r>
              <a:rPr lang="en-GB" sz="1600" dirty="0">
                <a:latin typeface="Franklin Gothic Book" panose="020B0503020102020204" pitchFamily="34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</a:t>
            </a:r>
            <a:r>
              <a:rPr lang="en-GB" sz="1600" dirty="0">
                <a:latin typeface="Franklin Gothic Book" panose="020B0503020102020204" pitchFamily="34" charset="0"/>
              </a:rPr>
              <a:t> </a:t>
            </a:r>
            <a:r>
              <a:rPr lang="en-GB" sz="1600" dirty="0" err="1">
                <a:latin typeface="Franklin Gothic Book" panose="020B0503020102020204" pitchFamily="34" charset="0"/>
              </a:rPr>
              <a:t>Laakso</a:t>
            </a:r>
            <a:r>
              <a:rPr lang="en-GB" sz="1600" dirty="0">
                <a:latin typeface="Franklin Gothic Book" panose="020B0503020102020204" pitchFamily="34" charset="0"/>
              </a:rPr>
              <a:t> et al., 2015; 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 err="1">
                <a:latin typeface="Franklin Gothic Book" panose="020B0503020102020204" pitchFamily="34" charset="0"/>
              </a:rPr>
              <a:t>Bikson</a:t>
            </a:r>
            <a:r>
              <a:rPr lang="en-GB" sz="1600" dirty="0">
                <a:latin typeface="Franklin Gothic Book" panose="020B0503020102020204" pitchFamily="34" charset="0"/>
              </a:rPr>
              <a:t> et al., 2016)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4A841E-A92C-F44E-9F65-DD519D8E75FE}"/>
              </a:ext>
            </a:extLst>
          </p:cNvPr>
          <p:cNvGrpSpPr/>
          <p:nvPr/>
        </p:nvGrpSpPr>
        <p:grpSpPr>
          <a:xfrm>
            <a:off x="435934" y="2928780"/>
            <a:ext cx="8112643" cy="3872068"/>
            <a:chOff x="435934" y="2928780"/>
            <a:chExt cx="8112643" cy="38720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F7D54B-3F0C-6C4D-A307-3438FD8FC9A5}"/>
                </a:ext>
              </a:extLst>
            </p:cNvPr>
            <p:cNvGrpSpPr/>
            <p:nvPr/>
          </p:nvGrpSpPr>
          <p:grpSpPr>
            <a:xfrm>
              <a:off x="2061758" y="3662496"/>
              <a:ext cx="4860993" cy="3138352"/>
              <a:chOff x="1892388" y="2666495"/>
              <a:chExt cx="6238058" cy="402741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91CFDB3-A550-564A-8020-B9953C2D8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2388" y="2933056"/>
                <a:ext cx="6238058" cy="376085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0B0052-7CD7-B74F-AC10-6461F1494FB8}"/>
                  </a:ext>
                </a:extLst>
              </p:cNvPr>
              <p:cNvSpPr txBox="1"/>
              <p:nvPr/>
            </p:nvSpPr>
            <p:spPr>
              <a:xfrm>
                <a:off x="2180462" y="2666495"/>
                <a:ext cx="1608881" cy="328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Franklin Gothic Demi" panose="020B0603020102020204" pitchFamily="34" charset="0"/>
                  </a:rPr>
                  <a:t>Subject 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EC00C2-5FB3-2A41-B2B2-C0AE94B87900}"/>
                  </a:ext>
                </a:extLst>
              </p:cNvPr>
              <p:cNvSpPr txBox="1"/>
              <p:nvPr/>
            </p:nvSpPr>
            <p:spPr>
              <a:xfrm>
                <a:off x="4206976" y="2666495"/>
                <a:ext cx="1608881" cy="328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Franklin Gothic Demi" panose="020B0603020102020204" pitchFamily="34" charset="0"/>
                  </a:rPr>
                  <a:t>Subject 2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D18CB5-448D-DD47-BDBA-58B4A7E9C295}"/>
                  </a:ext>
                </a:extLst>
              </p:cNvPr>
              <p:cNvSpPr txBox="1"/>
              <p:nvPr/>
            </p:nvSpPr>
            <p:spPr>
              <a:xfrm>
                <a:off x="6301812" y="2666495"/>
                <a:ext cx="1608881" cy="328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Franklin Gothic Demi" panose="020B0603020102020204" pitchFamily="34" charset="0"/>
                  </a:rPr>
                  <a:t>Subject 3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9328B3-0FC6-DB4E-BA20-2B7E34E6EA08}"/>
                </a:ext>
              </a:extLst>
            </p:cNvPr>
            <p:cNvSpPr/>
            <p:nvPr/>
          </p:nvSpPr>
          <p:spPr>
            <a:xfrm>
              <a:off x="435934" y="2928780"/>
              <a:ext cx="78802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1"/>
                  </a:solidFill>
                  <a:latin typeface="Franklin Gothic Demi" panose="020B0603020102020204" pitchFamily="34" charset="0"/>
                </a:rPr>
                <a:t>Example: </a:t>
              </a:r>
              <a:r>
                <a:rPr lang="en-GB" sz="2000" dirty="0">
                  <a:latin typeface="Franklin Gothic Book" panose="020B0503020102020204" pitchFamily="34" charset="0"/>
                </a:rPr>
                <a:t>tDCS-induced electric field in V1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3A5491-CFD8-D740-BE7A-995C0DFB6140}"/>
                </a:ext>
              </a:extLst>
            </p:cNvPr>
            <p:cNvSpPr txBox="1"/>
            <p:nvPr/>
          </p:nvSpPr>
          <p:spPr>
            <a:xfrm>
              <a:off x="435934" y="3252472"/>
              <a:ext cx="811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Franklin Gothic Book" panose="020B0503020102020204" pitchFamily="34" charset="0"/>
                </a:rPr>
                <a:t>1.5 mA via 25 cm</a:t>
              </a:r>
              <a:r>
                <a:rPr lang="en-GB" baseline="30000" dirty="0">
                  <a:latin typeface="Franklin Gothic Book" panose="020B0503020102020204" pitchFamily="34" charset="0"/>
                </a:rPr>
                <a:t>2</a:t>
              </a:r>
              <a:r>
                <a:rPr lang="en-GB" dirty="0">
                  <a:latin typeface="Franklin Gothic Book" panose="020B0503020102020204" pitchFamily="34" charset="0"/>
                </a:rPr>
                <a:t> electrode = 0.6 A/m</a:t>
              </a:r>
              <a:r>
                <a:rPr lang="en-GB" baseline="30000" dirty="0">
                  <a:latin typeface="Franklin Gothic Book" panose="020B0503020102020204" pitchFamily="34" charset="0"/>
                </a:rPr>
                <a:t>2</a:t>
              </a:r>
              <a:r>
                <a:rPr lang="en-GB" dirty="0">
                  <a:latin typeface="Franklin Gothic Book" panose="020B0503020102020204" pitchFamily="34" charset="0"/>
                </a:rPr>
                <a:t> current density </a:t>
              </a:r>
              <a:r>
                <a:rPr lang="en-GB" u="sng" dirty="0">
                  <a:latin typeface="Franklin Gothic Book" panose="020B0503020102020204" pitchFamily="34" charset="0"/>
                </a:rPr>
                <a:t>at scalp</a:t>
              </a:r>
              <a:endParaRPr lang="en-GB" u="sng" baseline="30000" dirty="0"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7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0" y="243181"/>
            <a:ext cx="8598391" cy="5321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spc="0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Modelling tES-induced electric fields</a:t>
            </a:r>
            <a:endParaRPr lang="en-GB" sz="2700" b="1" spc="0" dirty="0">
              <a:latin typeface="Franklin Gothic Demi" panose="020B0603020102020204" pitchFamily="34" charset="0"/>
              <a:ea typeface="Franklin Gothic Medium" charset="0"/>
              <a:cs typeface="Franklin Gothic Medium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67554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85762" y="953607"/>
            <a:ext cx="2415422" cy="2089137"/>
            <a:chOff x="116317" y="733152"/>
            <a:chExt cx="2415422" cy="2089137"/>
          </a:xfrm>
        </p:grpSpPr>
        <p:sp>
          <p:nvSpPr>
            <p:cNvPr id="9" name="TextBox 8"/>
            <p:cNvSpPr txBox="1"/>
            <p:nvPr/>
          </p:nvSpPr>
          <p:spPr>
            <a:xfrm>
              <a:off x="116317" y="733152"/>
              <a:ext cx="24154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4"/>
                  </a:solidFill>
                  <a:latin typeface="Franklin Gothic Demi" charset="0"/>
                  <a:ea typeface="Franklin Gothic Demi" charset="0"/>
                  <a:cs typeface="Franklin Gothic Demi" charset="0"/>
                </a:rPr>
                <a:t>Anatomical MRI</a:t>
              </a:r>
            </a:p>
            <a:p>
              <a:pPr algn="ctr"/>
              <a:r>
                <a:rPr lang="en-GB" sz="1600" dirty="0">
                  <a:latin typeface="Franklin Gothic Book" charset="0"/>
                  <a:ea typeface="Franklin Gothic Book" charset="0"/>
                  <a:cs typeface="Franklin Gothic Book" charset="0"/>
                </a:rPr>
                <a:t>T1- and T2-weighted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1875" t="16432" r="50341"/>
            <a:stretch/>
          </p:blipFill>
          <p:spPr>
            <a:xfrm>
              <a:off x="437691" y="1451946"/>
              <a:ext cx="1764771" cy="137034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523181" y="953607"/>
            <a:ext cx="3169526" cy="2307370"/>
            <a:chOff x="2523181" y="886932"/>
            <a:chExt cx="3169526" cy="2307370"/>
          </a:xfrm>
        </p:grpSpPr>
        <p:sp>
          <p:nvSpPr>
            <p:cNvPr id="21" name="Right Arrow 20"/>
            <p:cNvSpPr/>
            <p:nvPr/>
          </p:nvSpPr>
          <p:spPr>
            <a:xfrm>
              <a:off x="2523181" y="1895594"/>
              <a:ext cx="686433" cy="43523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1184" y="886932"/>
              <a:ext cx="30915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accent4"/>
                  </a:solidFill>
                  <a:latin typeface="Franklin Gothic Demi" charset="0"/>
                  <a:ea typeface="Franklin Gothic Demi" charset="0"/>
                  <a:cs typeface="Franklin Gothic Demi" charset="0"/>
                </a:rPr>
                <a:t>Tissue segmentation</a:t>
              </a:r>
            </a:p>
            <a:p>
              <a:pPr algn="ctr"/>
              <a:r>
                <a:rPr lang="en-GB" sz="1600" dirty="0">
                  <a:latin typeface="Franklin Gothic Book" charset="0"/>
                  <a:ea typeface="Franklin Gothic Book" charset="0"/>
                  <a:cs typeface="Franklin Gothic Book" charset="0"/>
                </a:rPr>
                <a:t>FreeSurfer/FSL or SPM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572" y="1540270"/>
              <a:ext cx="1517589" cy="165403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 flipH="1">
            <a:off x="3171857" y="1576742"/>
            <a:ext cx="3997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5016606" y="953607"/>
            <a:ext cx="4007921" cy="2483450"/>
            <a:chOff x="5016606" y="886932"/>
            <a:chExt cx="4007921" cy="2483450"/>
          </a:xfrm>
        </p:grpSpPr>
        <p:grpSp>
          <p:nvGrpSpPr>
            <p:cNvPr id="36" name="Group 35"/>
            <p:cNvGrpSpPr/>
            <p:nvPr/>
          </p:nvGrpSpPr>
          <p:grpSpPr>
            <a:xfrm>
              <a:off x="5016606" y="886932"/>
              <a:ext cx="3361787" cy="2304435"/>
              <a:chOff x="5349491" y="880520"/>
              <a:chExt cx="3361787" cy="2304435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880354" y="880520"/>
                <a:ext cx="28309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accent4"/>
                    </a:solidFill>
                    <a:latin typeface="Franklin Gothic Demi" charset="0"/>
                    <a:ea typeface="Franklin Gothic Demi" charset="0"/>
                    <a:cs typeface="Franklin Gothic Demi" charset="0"/>
                  </a:rPr>
                  <a:t>FEM model</a:t>
                </a:r>
              </a:p>
              <a:p>
                <a:pPr algn="ctr"/>
                <a:r>
                  <a:rPr lang="en-GB" sz="1600" dirty="0">
                    <a:latin typeface="Franklin Gothic Book" charset="0"/>
                    <a:ea typeface="Franklin Gothic Book" charset="0"/>
                    <a:cs typeface="Franklin Gothic Book" charset="0"/>
                  </a:rPr>
                  <a:t>SimNIBS or ROAST</a:t>
                </a: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5349491" y="1895593"/>
                <a:ext cx="686433" cy="43523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09" t="20726" r="13956" b="13544"/>
              <a:stretch/>
            </p:blipFill>
            <p:spPr>
              <a:xfrm>
                <a:off x="6119711" y="1668147"/>
                <a:ext cx="1563117" cy="1516808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33"/>
            <a:stretch/>
          </p:blipFill>
          <p:spPr>
            <a:xfrm>
              <a:off x="7464459" y="1576742"/>
              <a:ext cx="1560068" cy="179364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07136" y="3698166"/>
            <a:ext cx="8096353" cy="2730493"/>
            <a:chOff x="488086" y="3701662"/>
            <a:chExt cx="8096353" cy="2730493"/>
          </a:xfrm>
        </p:grpSpPr>
        <p:grpSp>
          <p:nvGrpSpPr>
            <p:cNvPr id="37" name="Group 36"/>
            <p:cNvGrpSpPr/>
            <p:nvPr/>
          </p:nvGrpSpPr>
          <p:grpSpPr>
            <a:xfrm>
              <a:off x="1532341" y="3701662"/>
              <a:ext cx="5287802" cy="1963596"/>
              <a:chOff x="1375924" y="3882211"/>
              <a:chExt cx="5287802" cy="196359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70" t="24739" r="58" b="57246"/>
              <a:stretch/>
            </p:blipFill>
            <p:spPr>
              <a:xfrm>
                <a:off x="2168359" y="4527448"/>
                <a:ext cx="4495367" cy="1318359"/>
              </a:xfrm>
              <a:prstGeom prst="rect">
                <a:avLst/>
              </a:prstGeom>
            </p:spPr>
          </p:pic>
          <p:sp>
            <p:nvSpPr>
              <p:cNvPr id="15" name="Right Arrow 14"/>
              <p:cNvSpPr/>
              <p:nvPr/>
            </p:nvSpPr>
            <p:spPr>
              <a:xfrm>
                <a:off x="1375924" y="4923133"/>
                <a:ext cx="628570" cy="39855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168358" y="3882211"/>
                <a:ext cx="449536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chemeClr val="accent4"/>
                    </a:solidFill>
                    <a:latin typeface="Franklin Gothic Demi" charset="0"/>
                    <a:ea typeface="Franklin Gothic Demi" charset="0"/>
                    <a:cs typeface="Franklin Gothic Demi" charset="0"/>
                  </a:rPr>
                  <a:t>Electric field distribution</a:t>
                </a:r>
              </a:p>
              <a:p>
                <a:pPr algn="ctr"/>
                <a:r>
                  <a:rPr lang="en-GB" sz="1600" dirty="0">
                    <a:latin typeface="Franklin Gothic Book" charset="0"/>
                    <a:ea typeface="Franklin Gothic Book" charset="0"/>
                    <a:cs typeface="Franklin Gothic Book" charset="0"/>
                  </a:rPr>
                  <a:t>Subject-specific field strength and direction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488086" y="5747352"/>
              <a:ext cx="8096353" cy="684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GB" dirty="0">
                  <a:latin typeface="Franklin Gothic Demi" charset="0"/>
                  <a:ea typeface="Franklin Gothic Demi" charset="0"/>
                  <a:cs typeface="Franklin Gothic Demi" charset="0"/>
                </a:rPr>
                <a:t>Is the electric field focused in my ROI?</a:t>
              </a:r>
            </a:p>
            <a:p>
              <a:pPr marL="285750" indent="-285750" algn="ctr">
                <a:spcAft>
                  <a:spcPts val="3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GB" dirty="0">
                  <a:latin typeface="Franklin Gothic Demi" charset="0"/>
                  <a:ea typeface="Franklin Gothic Demi" charset="0"/>
                  <a:cs typeface="Franklin Gothic Demi" charset="0"/>
                </a:rPr>
                <a:t>Input current intensity vs. intensity in ROI?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6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781" y="243181"/>
            <a:ext cx="8209796" cy="5321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2"/>
                </a:solidFill>
                <a:latin typeface="Franklin Gothic Demi" panose="020B0603020102020204" pitchFamily="34" charset="0"/>
                <a:ea typeface="Franklin Gothic Medium" charset="0"/>
                <a:cs typeface="Franklin Gothic Medium" charset="0"/>
              </a:rPr>
              <a:t>Within- vs. between-subjects design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35935" y="764651"/>
            <a:ext cx="8112642" cy="1063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7D58FD-77F8-E642-BB8A-537789D5D845}"/>
              </a:ext>
            </a:extLst>
          </p:cNvPr>
          <p:cNvSpPr txBox="1"/>
          <p:nvPr/>
        </p:nvSpPr>
        <p:spPr>
          <a:xfrm>
            <a:off x="451395" y="1022434"/>
            <a:ext cx="7984567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Consider </a:t>
            </a:r>
            <a:r>
              <a:rPr lang="en-GB" sz="2200" b="1" dirty="0">
                <a:latin typeface="Franklin Gothic Demi" panose="020B0603020102020204" pitchFamily="34" charset="0"/>
              </a:rPr>
              <a:t>intra- vs. interindividual variance </a:t>
            </a:r>
            <a:r>
              <a:rPr lang="en-GB" sz="2200" dirty="0">
                <a:latin typeface="Franklin Gothic Book" panose="020B0503020102020204" pitchFamily="34" charset="0"/>
              </a:rPr>
              <a:t>in your paradigm</a:t>
            </a:r>
            <a:br>
              <a:rPr lang="en-GB" sz="2200" dirty="0">
                <a:latin typeface="Franklin Gothic Book" panose="020B0503020102020204" pitchFamily="34" charset="0"/>
              </a:rPr>
            </a:br>
            <a:r>
              <a:rPr lang="en-GB" sz="1600" dirty="0">
                <a:latin typeface="Franklin Gothic Book" panose="020B0503020102020204" pitchFamily="34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>
                <a:latin typeface="Franklin Gothic Book" panose="020B0503020102020204" pitchFamily="34" charset="0"/>
              </a:rPr>
              <a:t>Chew et al., 2015; 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>
                <a:latin typeface="Franklin Gothic Book" panose="020B0503020102020204" pitchFamily="34" charset="0"/>
              </a:rPr>
              <a:t>Li et al., 2015)</a:t>
            </a:r>
          </a:p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Consider </a:t>
            </a:r>
            <a:r>
              <a:rPr lang="en-GB" sz="2200" b="1" dirty="0">
                <a:latin typeface="Franklin Gothic Demi" panose="020B0603020102020204" pitchFamily="34" charset="0"/>
              </a:rPr>
              <a:t>control condition/group</a:t>
            </a:r>
            <a:br>
              <a:rPr lang="en-GB" sz="2200" b="1" dirty="0">
                <a:latin typeface="Franklin Gothic Demi" panose="020B0603020102020204" pitchFamily="34" charset="0"/>
              </a:rPr>
            </a:br>
            <a:r>
              <a:rPr lang="en-GB" sz="1600" dirty="0">
                <a:latin typeface="Franklin Gothic Book" panose="020B0503020102020204" pitchFamily="34" charset="0"/>
              </a:rPr>
              <a:t>(</a:t>
            </a:r>
            <a:r>
              <a:rPr lang="en-GB" sz="1600" b="1" dirty="0">
                <a:solidFill>
                  <a:schemeClr val="accent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→ </a:t>
            </a:r>
            <a:r>
              <a:rPr lang="en-GB" sz="1600" dirty="0">
                <a:latin typeface="Franklin Gothic Book" panose="020B0503020102020204" pitchFamily="34" charset="0"/>
                <a:ea typeface="Franklin Gothic Book" charset="0"/>
                <a:cs typeface="Franklin Gothic Book" charset="0"/>
              </a:rPr>
              <a:t>Davis</a:t>
            </a:r>
            <a:r>
              <a:rPr lang="en-GB" sz="1600" dirty="0">
                <a:latin typeface="Franklin Gothic Book" panose="020B0503020102020204" pitchFamily="34" charset="0"/>
              </a:rPr>
              <a:t> et al., 2013)</a:t>
            </a:r>
            <a:endParaRPr lang="en-GB" sz="1600" b="1" dirty="0">
              <a:latin typeface="Franklin Gothic Demi" panose="020B0603020102020204" pitchFamily="34" charset="0"/>
            </a:endParaRPr>
          </a:p>
          <a:p>
            <a:pPr marL="285750" indent="-285750" fontAlgn="base"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latin typeface="Franklin Gothic Book" panose="020B0503020102020204" pitchFamily="34" charset="0"/>
              </a:rPr>
              <a:t>Consider </a:t>
            </a:r>
            <a:r>
              <a:rPr lang="en-GB" sz="2200" b="1" dirty="0">
                <a:latin typeface="Franklin Gothic Demi" panose="020B0603020102020204" pitchFamily="34" charset="0"/>
              </a:rPr>
              <a:t>sample size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036FBE-03A7-464B-A008-3800A9D8DF74}"/>
              </a:ext>
            </a:extLst>
          </p:cNvPr>
          <p:cNvGrpSpPr/>
          <p:nvPr/>
        </p:nvGrpSpPr>
        <p:grpSpPr>
          <a:xfrm>
            <a:off x="395087" y="3169727"/>
            <a:ext cx="8097182" cy="3014233"/>
            <a:chOff x="395087" y="3054226"/>
            <a:chExt cx="8097182" cy="30142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1D952F-CA45-0647-924C-105348BA0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835"/>
            <a:stretch/>
          </p:blipFill>
          <p:spPr>
            <a:xfrm>
              <a:off x="1943851" y="3722739"/>
              <a:ext cx="5919345" cy="19080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F31127-1C26-7A41-B06E-8EA8379B7259}"/>
                </a:ext>
              </a:extLst>
            </p:cNvPr>
            <p:cNvSpPr txBox="1"/>
            <p:nvPr/>
          </p:nvSpPr>
          <p:spPr>
            <a:xfrm>
              <a:off x="3623363" y="5729905"/>
              <a:ext cx="256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i="1" dirty="0">
                  <a:latin typeface="Franklin Gothic Book" panose="020B0503020102020204" pitchFamily="34" charset="0"/>
                </a:rPr>
                <a:t>Ammann et al. 2017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345643-6B19-0F45-BA5D-4B1A50CD0B6D}"/>
                </a:ext>
              </a:extLst>
            </p:cNvPr>
            <p:cNvSpPr/>
            <p:nvPr/>
          </p:nvSpPr>
          <p:spPr>
            <a:xfrm>
              <a:off x="395087" y="3054226"/>
              <a:ext cx="809718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accent1"/>
                  </a:solidFill>
                  <a:latin typeface="Franklin Gothic Demi" panose="020B0603020102020204" pitchFamily="34" charset="0"/>
                </a:rPr>
                <a:t>Example: </a:t>
              </a:r>
              <a:r>
                <a:rPr lang="en-GB" sz="2000" dirty="0">
                  <a:latin typeface="Franklin Gothic Book" panose="020B0503020102020204" pitchFamily="34" charset="0"/>
                </a:rPr>
                <a:t>post-tDCS responses across </a:t>
              </a:r>
              <a:r>
                <a:rPr lang="en-GB" sz="2000" b="1" dirty="0">
                  <a:latin typeface="Franklin Gothic Demi" panose="020B0603020102020204" pitchFamily="34" charset="0"/>
                </a:rPr>
                <a:t>three sessions </a:t>
              </a:r>
              <a:r>
                <a:rPr lang="en-GB" sz="2000" dirty="0">
                  <a:latin typeface="Franklin Gothic Book" panose="020B0503020102020204" pitchFamily="34" charset="0"/>
                </a:rPr>
                <a:t>of M1 stimulation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F8077E-ECB6-4B47-BFEF-242B0C8EE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63" r="60558" b="82777"/>
            <a:stretch/>
          </p:blipFill>
          <p:spPr>
            <a:xfrm>
              <a:off x="644893" y="3722739"/>
              <a:ext cx="952901" cy="690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1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CUBRIC 3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F2BB05"/>
      </a:accent1>
      <a:accent2>
        <a:srgbClr val="981434"/>
      </a:accent2>
      <a:accent3>
        <a:srgbClr val="241023"/>
      </a:accent3>
      <a:accent4>
        <a:srgbClr val="D74E09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21921</TotalTime>
  <Words>1093</Words>
  <Application>Microsoft Macintosh PowerPoint</Application>
  <PresentationFormat>On-screen Show (4:3)</PresentationFormat>
  <Paragraphs>168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Franklin Gothic Book</vt:lpstr>
      <vt:lpstr>Franklin Gothic Demi</vt:lpstr>
      <vt:lpstr>Franklin Gothic Medium</vt:lpstr>
      <vt:lpstr>Retrospect</vt:lpstr>
      <vt:lpstr>Custom Design</vt:lpstr>
      <vt:lpstr>tES: Study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(En)training the Brain: Combining electrical brain stimulation and neuroimaging</dc:title>
  <dc:creator>Sophie Esterer</dc:creator>
  <cp:lastModifiedBy>Sophie Esterer</cp:lastModifiedBy>
  <cp:revision>2651</cp:revision>
  <cp:lastPrinted>2017-01-13T15:52:49Z</cp:lastPrinted>
  <dcterms:created xsi:type="dcterms:W3CDTF">2016-11-02T13:04:00Z</dcterms:created>
  <dcterms:modified xsi:type="dcterms:W3CDTF">2018-10-05T07:35:49Z</dcterms:modified>
</cp:coreProperties>
</file>